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724" r:id="rId2"/>
    <p:sldMasterId id="2147483823" r:id="rId3"/>
    <p:sldMasterId id="2147483989" r:id="rId4"/>
    <p:sldMasterId id="2147484002" r:id="rId5"/>
    <p:sldMasterId id="2147484022" r:id="rId6"/>
  </p:sldMasterIdLst>
  <p:notesMasterIdLst>
    <p:notesMasterId r:id="rId87"/>
  </p:notesMasterIdLst>
  <p:handoutMasterIdLst>
    <p:handoutMasterId r:id="rId88"/>
  </p:handoutMasterIdLst>
  <p:sldIdLst>
    <p:sldId id="10377" r:id="rId7"/>
    <p:sldId id="405" r:id="rId8"/>
    <p:sldId id="947" r:id="rId9"/>
    <p:sldId id="955" r:id="rId10"/>
    <p:sldId id="384" r:id="rId11"/>
    <p:sldId id="406" r:id="rId12"/>
    <p:sldId id="385" r:id="rId13"/>
    <p:sldId id="10411" r:id="rId14"/>
    <p:sldId id="10410" r:id="rId15"/>
    <p:sldId id="1331" r:id="rId16"/>
    <p:sldId id="10418" r:id="rId17"/>
    <p:sldId id="10412" r:id="rId18"/>
    <p:sldId id="10413" r:id="rId19"/>
    <p:sldId id="10414" r:id="rId20"/>
    <p:sldId id="10415" r:id="rId21"/>
    <p:sldId id="10416" r:id="rId22"/>
    <p:sldId id="10417" r:id="rId23"/>
    <p:sldId id="10419" r:id="rId24"/>
    <p:sldId id="2278" r:id="rId25"/>
    <p:sldId id="1344" r:id="rId26"/>
    <p:sldId id="1345" r:id="rId27"/>
    <p:sldId id="2332" r:id="rId28"/>
    <p:sldId id="10186" r:id="rId29"/>
    <p:sldId id="10187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2151" r:id="rId38"/>
    <p:sldId id="2195" r:id="rId39"/>
    <p:sldId id="2196" r:id="rId40"/>
    <p:sldId id="2197" r:id="rId41"/>
    <p:sldId id="2323" r:id="rId42"/>
    <p:sldId id="2324" r:id="rId43"/>
    <p:sldId id="2325" r:id="rId44"/>
    <p:sldId id="2326" r:id="rId45"/>
    <p:sldId id="1535" r:id="rId46"/>
    <p:sldId id="2333" r:id="rId47"/>
    <p:sldId id="1587" r:id="rId48"/>
    <p:sldId id="1395" r:id="rId49"/>
    <p:sldId id="2175" r:id="rId50"/>
    <p:sldId id="1409" r:id="rId51"/>
    <p:sldId id="1648" r:id="rId52"/>
    <p:sldId id="1650" r:id="rId53"/>
    <p:sldId id="2247" r:id="rId54"/>
    <p:sldId id="1640" r:id="rId55"/>
    <p:sldId id="10184" r:id="rId56"/>
    <p:sldId id="2329" r:id="rId57"/>
    <p:sldId id="1190" r:id="rId58"/>
    <p:sldId id="1183" r:id="rId59"/>
    <p:sldId id="1117" r:id="rId60"/>
    <p:sldId id="1185" r:id="rId61"/>
    <p:sldId id="1186" r:id="rId62"/>
    <p:sldId id="1335" r:id="rId63"/>
    <p:sldId id="1336" r:id="rId64"/>
    <p:sldId id="1337" r:id="rId65"/>
    <p:sldId id="1368" r:id="rId66"/>
    <p:sldId id="1338" r:id="rId67"/>
    <p:sldId id="1339" r:id="rId68"/>
    <p:sldId id="1340" r:id="rId69"/>
    <p:sldId id="1420" r:id="rId70"/>
    <p:sldId id="1342" r:id="rId71"/>
    <p:sldId id="1566" r:id="rId72"/>
    <p:sldId id="1482" r:id="rId73"/>
    <p:sldId id="1484" r:id="rId74"/>
    <p:sldId id="1485" r:id="rId75"/>
    <p:sldId id="1487" r:id="rId76"/>
    <p:sldId id="1486" r:id="rId77"/>
    <p:sldId id="10424" r:id="rId78"/>
    <p:sldId id="10420" r:id="rId79"/>
    <p:sldId id="271" r:id="rId80"/>
    <p:sldId id="272" r:id="rId81"/>
    <p:sldId id="10409" r:id="rId82"/>
    <p:sldId id="10246" r:id="rId83"/>
    <p:sldId id="10421" r:id="rId84"/>
    <p:sldId id="10422" r:id="rId85"/>
    <p:sldId id="10423" r:id="rId86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/>
  <p:cmAuthor id="2" name="zhiqin xu" initials="z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3" autoAdjust="0"/>
    <p:restoredTop sz="94643" autoAdjust="0"/>
  </p:normalViewPr>
  <p:slideViewPr>
    <p:cSldViewPr snapToGrid="0" showGuides="1">
      <p:cViewPr varScale="1">
        <p:scale>
          <a:sx n="97" d="100"/>
          <a:sy n="97" d="100"/>
        </p:scale>
        <p:origin x="45" y="210"/>
      </p:cViewPr>
      <p:guideLst>
        <p:guide pos="3839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ags" Target="tags/tag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commentAuthors" Target="commentAuthor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B89D-FB3B-2A1C-7D47-160B69F55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9F326F-8AA7-46DB-3043-EFDFD636F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B517AD-31EE-22E3-B16D-71894481A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CC44D-1E35-8052-13EB-B9BBEEA1B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4" y="5815086"/>
            <a:ext cx="2469674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8327"/>
          <a:stretch>
            <a:fillRect/>
          </a:stretch>
        </p:blipFill>
        <p:spPr>
          <a:xfrm>
            <a:off x="0" y="-38131"/>
            <a:ext cx="12192000" cy="359845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56032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其他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7" y="1190091"/>
            <a:ext cx="11174255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213384" y="331410"/>
            <a:ext cx="322490" cy="186267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1" cy="455772"/>
          </a:xfrm>
          <a:prstGeom prst="rect">
            <a:avLst/>
          </a:prstGeom>
        </p:spPr>
      </p:pic>
      <p:sp>
        <p:nvSpPr>
          <p:cNvPr id="10" name="矩形: 剪去单角 9"/>
          <p:cNvSpPr/>
          <p:nvPr userDrawn="1"/>
        </p:nvSpPr>
        <p:spPr>
          <a:xfrm rot="5400000" flipV="1">
            <a:off x="6038491" y="-1346684"/>
            <a:ext cx="110323" cy="16262271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996225" y="6663471"/>
            <a:ext cx="75693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825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825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44705" y="6353481"/>
            <a:ext cx="1037231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581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93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2024/11/27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082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8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1411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070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921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853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66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490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56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19315"/>
      </p:ext>
    </p:extLst>
  </p:cSld>
  <p:clrMapOvr>
    <a:masterClrMapping/>
  </p:clrMapOvr>
  <p:transition>
    <p:fade/>
  </p:transition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A9B578-EF83-4E53-B9CF-C19AB0F1A144}"/>
              </a:ext>
            </a:extLst>
          </p:cNvPr>
          <p:cNvSpPr/>
          <p:nvPr userDrawn="1"/>
        </p:nvSpPr>
        <p:spPr>
          <a:xfrm>
            <a:off x="10981571" y="6477676"/>
            <a:ext cx="1075317" cy="36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fld id="{77BAF064-260E-4892-AFE1-03308543B28D}" type="slidenum">
              <a:rPr lang="zh-CN" altLang="en-US" sz="1800" b="1" i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en-US" altLang="zh-CN" sz="18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800" b="1" i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09302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4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5410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00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4046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66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23637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33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9519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4021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30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52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0191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425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57165C-E921-8842-9A8C-FBB40E003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4099" r="7141" b="422"/>
          <a:stretch/>
        </p:blipFill>
        <p:spPr>
          <a:xfrm rot="10800000">
            <a:off x="0" y="3952568"/>
            <a:ext cx="12192000" cy="290543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B7BB75-B3B5-334D-B186-BD6D24233A90}"/>
              </a:ext>
            </a:extLst>
          </p:cNvPr>
          <p:cNvGrpSpPr/>
          <p:nvPr userDrawn="1"/>
        </p:nvGrpSpPr>
        <p:grpSpPr>
          <a:xfrm>
            <a:off x="0" y="-10412"/>
            <a:ext cx="12192000" cy="699098"/>
            <a:chOff x="0" y="-20824"/>
            <a:chExt cx="24384000" cy="139819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7644D5D-4C29-0E46-8DC8-E29355E95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391" t="18440" r="11171" b="8835"/>
            <a:stretch/>
          </p:blipFill>
          <p:spPr>
            <a:xfrm>
              <a:off x="5600700" y="-20824"/>
              <a:ext cx="18783300" cy="139819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D6D1D9F-D10F-1D47-B8B8-E4ACEB0F6E5F}"/>
                </a:ext>
              </a:extLst>
            </p:cNvPr>
            <p:cNvSpPr/>
            <p:nvPr userDrawn="1"/>
          </p:nvSpPr>
          <p:spPr>
            <a:xfrm>
              <a:off x="0" y="-20824"/>
              <a:ext cx="8401050" cy="277999"/>
            </a:xfrm>
            <a:prstGeom prst="rect">
              <a:avLst/>
            </a:prstGeom>
            <a:solidFill>
              <a:srgbClr val="1E1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 dirty="0"/>
            </a:p>
          </p:txBody>
        </p:sp>
      </p:grpSp>
      <p:sp>
        <p:nvSpPr>
          <p:cNvPr id="8" name="矩形">
            <a:extLst>
              <a:ext uri="{FF2B5EF4-FFF2-40B4-BE49-F238E27FC236}">
                <a16:creationId xmlns:a16="http://schemas.microsoft.com/office/drawing/2014/main" id="{1528611B-7BC1-714D-A60F-3F83DDEBE7C3}"/>
              </a:ext>
            </a:extLst>
          </p:cNvPr>
          <p:cNvSpPr/>
          <p:nvPr userDrawn="1"/>
        </p:nvSpPr>
        <p:spPr>
          <a:xfrm>
            <a:off x="1" y="3836505"/>
            <a:ext cx="12192000" cy="2067339"/>
          </a:xfrm>
          <a:prstGeom prst="rect">
            <a:avLst/>
          </a:prstGeom>
          <a:gradFill>
            <a:gsLst>
              <a:gs pos="3400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/>
          </a:p>
        </p:txBody>
      </p:sp>
      <p:sp>
        <p:nvSpPr>
          <p:cNvPr id="11" name="页脚占位符 1">
            <a:extLst>
              <a:ext uri="{FF2B5EF4-FFF2-40B4-BE49-F238E27FC236}">
                <a16:creationId xmlns:a16="http://schemas.microsoft.com/office/drawing/2014/main" id="{A5A4B280-0CA0-4175-B309-E07054E92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C6825AB-D344-459F-8C95-07AA83A58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B069507-02E9-431E-9E3D-2057019EC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985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2BBA9-0F2B-6815-1E34-9441D1486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51FEC6-9A6A-7228-8028-326F49B07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FB4775-745C-5A17-9993-18D9202D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DA035-2F20-FE63-C6AB-F4C9E2F4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C9C5F-8114-F072-6D9B-FBF9CAE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246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CE514-0387-092F-ADD4-A3B36264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599EF-FA34-C41E-9E40-C8CF11E2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A6BBA-8BDF-880A-F7ED-18F42C72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838B5-6671-E1FD-FF5F-D8FA7EF6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3C242-2F74-7581-EA96-863F84A8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118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78192C-617A-4555-9843-61AB28734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A88244-4720-4EA2-9379-343812C6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1ACE7D-9533-4D52-9AE6-56CD76AA1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BB17-B592-4CDB-972C-5B22D24B6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531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F01DDA-AA22-4A7B-A602-5F731AB990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BE7710-3726-4793-A95A-D9733081E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5505C-F5F6-4B67-9E49-200E53A49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3FD36-FE5A-4575-9BDC-9FA9D7248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6401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E130E-11AA-4E8B-8241-88C6904F7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FD532D-6707-4632-B26D-E8837D737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47D053-B6C5-4D62-A242-633A3E972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49FFC-D83A-49A8-A70F-406658B61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33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8A979-AA6A-41A1-885F-D9DCDBCC70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D70CC-4F2E-476A-9E1B-6992CBD66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962D0-2793-4FA6-958E-D8EB6EA85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0254C-67FD-46C3-AA82-E577143DF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36708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9BBA252-E20E-41D3-9AAC-786B325C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BF347D-A12A-409F-842B-CEAE46FD20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866A43-5CDF-4345-9491-B162CF4D6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3857-1629-40B4-BEC9-31612E7C2B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8654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E0F87E-CF73-4097-8A6C-A271F21AA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4FDB2A-9386-4A2D-993C-BCAEB4C14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A3E09B-A728-4071-995F-8C834B800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4BEB-43CF-48D6-A22C-103D98D8DA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716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9AE076D-8F03-4FCA-A7A6-3B8F7EED41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8A0E698-6787-4FF4-A0A5-75F066499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EF2336-72E2-49E7-9C9B-1280B1C35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DDB9A-988A-41BA-B9A2-1B441A9B0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4638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C1AB6-3260-4D4A-A839-6FEA70A7DD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57F4-854B-44B6-85CC-867B2C3A9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94C7C-7F98-414A-8DA1-DF4E9CC923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1EB8B-5445-4FDE-BDA6-95DD0AA30B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0535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BBBC9-616D-434A-B7FF-8693B753A2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B37FC-E994-406A-841E-5FCF3EB82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7741-F3E0-4E3D-A477-2B5603347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4F1CF-E04C-4649-9168-8481EA4F30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15859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ABD468-E490-4D03-9D78-B5CEF501DD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BF112-6B44-4D36-A343-445147C6F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371A9A-CE27-4688-9468-F406C7102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ED5C5-E631-467F-94F3-C449DF104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58998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32B7A3-EAEA-4034-B563-0F35CE7E91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D9B48E-6EE3-45B8-A40A-F4AEAD29B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F748FA-4A59-418C-9B9B-E04A7AC9C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18213-2096-4097-A2A2-7950BBECA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181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3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4021" r:id="rId13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4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0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6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6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6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28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184AAF-A808-49EF-A31A-ED0E9C01E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418D2F-1F6A-42EA-9D02-FA2FD74DF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61789C3-E2EA-45C8-B45B-9990A86CA7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1BF68D-6EF1-42E8-B2A2-BCE3DCC487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D229524-6734-4D7D-910B-D0EE6AAA2F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CC82EB1-AD40-40E1-8D4E-1277E96CCA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5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00.png"/><Relationship Id="rId5" Type="http://schemas.openxmlformats.org/officeDocument/2006/relationships/image" Target="../media/image62.png"/><Relationship Id="rId4" Type="http://schemas.openxmlformats.org/officeDocument/2006/relationships/image" Target="../media/image28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0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3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800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22.png"/><Relationship Id="rId4" Type="http://schemas.openxmlformats.org/officeDocument/2006/relationships/image" Target="../media/image8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00.png"/><Relationship Id="rId4" Type="http://schemas.openxmlformats.org/officeDocument/2006/relationships/image" Target="../media/image9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10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5.xml"/><Relationship Id="rId4" Type="http://schemas.openxmlformats.org/officeDocument/2006/relationships/hyperlink" Target="https://arxiv.org/abs/1901.06523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5.xml"/><Relationship Id="rId4" Type="http://schemas.openxmlformats.org/officeDocument/2006/relationships/hyperlink" Target="https://arxiv.org/abs/1901.0652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3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440.png"/><Relationship Id="rId7" Type="http://schemas.openxmlformats.org/officeDocument/2006/relationships/image" Target="../media/image126.em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25.emf"/><Relationship Id="rId5" Type="http://schemas.openxmlformats.org/officeDocument/2006/relationships/image" Target="../media/image491.png"/><Relationship Id="rId10" Type="http://schemas.openxmlformats.org/officeDocument/2006/relationships/hyperlink" Target="https://arxiv.org/abs/1901.06523" TargetMode="External"/><Relationship Id="rId4" Type="http://schemas.openxmlformats.org/officeDocument/2006/relationships/image" Target="../media/image450.png"/><Relationship Id="rId9" Type="http://schemas.openxmlformats.org/officeDocument/2006/relationships/image" Target="../media/image12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5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5.xml"/><Relationship Id="rId4" Type="http://schemas.openxmlformats.org/officeDocument/2006/relationships/hyperlink" Target="https://arxiv.org/abs/1807.0125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44634" y="1988140"/>
            <a:ext cx="11310092" cy="109679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  <a:t>Lecture 2</a:t>
            </a:r>
            <a:b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  <a:t>Frequency Principle/Spectral Bias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0" y="5012956"/>
            <a:ext cx="12192000" cy="1023091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Shanghai Jiao Tong University</a:t>
            </a:r>
          </a:p>
          <a:p>
            <a:fld id="{C7020371-CE33-4F44-B7B9-9B382C7301BF}" type="datetime2">
              <a:rPr lang="en-US" altLang="zh-CN" sz="28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Wednesday, November 27, 2024</a:t>
            </a:fld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0" y="3749703"/>
            <a:ext cx="12192000" cy="598488"/>
          </a:xfrm>
        </p:spPr>
        <p:txBody>
          <a:bodyPr/>
          <a:lstStyle/>
          <a:p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Zhi-Qin John Xu </a:t>
            </a: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许志钦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492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From landscape to detail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7DDA8-611A-4EDD-87A5-4B3DA0B8C5C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9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C41A-B461-BAAE-951E-9B616900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1610179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Frequency</a:t>
            </a:r>
            <a:r>
              <a:rPr lang="zh-CN" altLang="en-US" dirty="0"/>
              <a:t>：</a:t>
            </a:r>
            <a:r>
              <a:rPr lang="en-US" altLang="zh-CN" dirty="0"/>
              <a:t>Flatness</a:t>
            </a:r>
            <a:r>
              <a:rPr lang="zh-CN" altLang="en-US" dirty="0"/>
              <a:t>、</a:t>
            </a:r>
            <a:r>
              <a:rPr lang="en-US" altLang="zh-CN" dirty="0"/>
              <a:t>oscillation</a:t>
            </a:r>
            <a:r>
              <a:rPr lang="zh-CN" altLang="en-US" dirty="0"/>
              <a:t>、</a:t>
            </a:r>
            <a:r>
              <a:rPr lang="en-US" altLang="zh-CN" dirty="0"/>
              <a:t>outline</a:t>
            </a:r>
            <a:r>
              <a:rPr lang="zh-CN" altLang="en-US" dirty="0"/>
              <a:t>、</a:t>
            </a:r>
            <a:r>
              <a:rPr lang="en-US" altLang="zh-CN" dirty="0"/>
              <a:t>details</a:t>
            </a:r>
            <a:endParaRPr lang="zh-CN" altLang="en-US" dirty="0"/>
          </a:p>
        </p:txBody>
      </p:sp>
      <p:sp>
        <p:nvSpPr>
          <p:cNvPr id="3" name="AutoShape 2" descr="{\displaystyle s_{_{N}}(x)=\sum _{n=-N}^{N}C_{n}\ e^{i2\pi {\tfrac {n}{P}}x}}">
            <a:extLst>
              <a:ext uri="{FF2B5EF4-FFF2-40B4-BE49-F238E27FC236}">
                <a16:creationId xmlns:a16="http://schemas.microsoft.com/office/drawing/2014/main" id="{7429A5FB-0EE8-4405-3A6D-0D19088BE6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E3F099-4BF4-2BE3-013F-580A7141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99000"/>
          </a:blip>
          <a:stretch>
            <a:fillRect/>
          </a:stretch>
        </p:blipFill>
        <p:spPr>
          <a:xfrm>
            <a:off x="2405743" y="2783114"/>
            <a:ext cx="7685314" cy="23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50268-97E4-45AD-9694-0300F9A8A2B0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1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0A38E8-FA38-40C9-81C4-07BA1C19B93F}"/>
              </a:ext>
            </a:extLst>
          </p:cNvPr>
          <p:cNvSpPr txBox="1"/>
          <p:nvPr/>
        </p:nvSpPr>
        <p:spPr>
          <a:xfrm>
            <a:off x="9634888" y="2146434"/>
            <a:ext cx="2281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Amplitude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091590-0C80-4725-9E11-241C50A2B1A4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6654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Important problems in this field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22DD67F-50C9-4AFD-AA3C-009CF414AEC9}"/>
              </a:ext>
            </a:extLst>
          </p:cNvPr>
          <p:cNvSpPr txBox="1">
            <a:spLocks/>
          </p:cNvSpPr>
          <p:nvPr/>
        </p:nvSpPr>
        <p:spPr>
          <a:xfrm>
            <a:off x="4132321" y="918681"/>
            <a:ext cx="4076299" cy="5840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Equal amplitudes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/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FB59D18-AB3C-4B73-A68F-DA98EE2E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68" y="5663554"/>
            <a:ext cx="3529013" cy="483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B1452D-2F8E-476E-AF56-3152E337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6" y="1765347"/>
            <a:ext cx="9990667" cy="389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5501C-CD46-4357-B1F2-7DF7088213A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49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AE34A-BB7B-4E0E-BF3D-685AD8A1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domain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BA4A65-5C78-A582-C40B-4D53B2848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04" t="5414" r="2865" b="4419"/>
          <a:stretch/>
        </p:blipFill>
        <p:spPr>
          <a:xfrm>
            <a:off x="0" y="1699742"/>
            <a:ext cx="12336318" cy="33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8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43CDC-86EC-406B-90F5-E7EEB4F7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8" y="1554816"/>
            <a:ext cx="8931691" cy="3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73E50E-DC58-4F64-9454-163C74A4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3446" y="1444171"/>
            <a:ext cx="12929210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C7F3-BF77-44B0-2A5C-0F0D7AD2A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88F0C-992C-2623-70FB-3ED1D30B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58F23D-B785-A9D2-3A69-CE3D9540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" y="1785761"/>
            <a:ext cx="11840929" cy="3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91B1-0975-470D-A041-F59017B3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7" y="2924313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Understanding generalization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Start from traditional generalization gap</a:t>
            </a:r>
            <a:endParaRPr lang="zh-CN" altLang="en-US" dirty="0"/>
          </a:p>
        </p:txBody>
      </p:sp>
      <p:pic>
        <p:nvPicPr>
          <p:cNvPr id="18" name="Picture 8" descr="var_bias_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36" y="2474622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>
            <a:off x="10864641" y="3773860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621149" y="1928399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Generalization Gap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8603" y="1018135"/>
            <a:ext cx="68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Large complexity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  <a:sym typeface="Wingdings" panose="05000000000000000000" pitchFamily="2" charset="2"/>
              </a:rPr>
              <a:t> Large generalization gap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7" y="2328509"/>
            <a:ext cx="6905699" cy="2948047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1509279" y="5276556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Traditional wisdom: Too complex is trouble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597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Effect of early stopping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27D15-25B4-4B35-8930-F28A9BBD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1" y="1580015"/>
            <a:ext cx="5904994" cy="3936663"/>
          </a:xfrm>
          <a:prstGeom prst="rect">
            <a:avLst/>
          </a:prstGeom>
        </p:spPr>
      </p:pic>
      <p:pic>
        <p:nvPicPr>
          <p:cNvPr id="6" name="图片 5" descr="图片包含 地图, 文字&#10;&#10;已生成极高可信度的说明">
            <a:extLst>
              <a:ext uri="{FF2B5EF4-FFF2-40B4-BE49-F238E27FC236}">
                <a16:creationId xmlns:a16="http://schemas.microsoft.com/office/drawing/2014/main" id="{3185032F-7775-4DE7-8923-846E6382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015"/>
            <a:ext cx="5904993" cy="39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Generalization difference</a:t>
            </a:r>
            <a:r>
              <a:rPr lang="en-US" sz="3200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/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Even #‘-1’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  1;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Odd  #‘-1’  -1.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  <a:blipFill>
                <a:blip r:embed="rId2"/>
                <a:stretch>
                  <a:fillRect t="-13453" b="-7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MNIST">
            <a:extLst>
              <a:ext uri="{FF2B5EF4-FFF2-40B4-BE49-F238E27FC236}">
                <a16:creationId xmlns:a16="http://schemas.microsoft.com/office/drawing/2014/main" id="{7EDAC23E-41D3-4116-A0FC-713F1D61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5" y="4152770"/>
            <a:ext cx="1804147" cy="13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ifar 10\">
            <a:extLst>
              <a:ext uri="{FF2B5EF4-FFF2-40B4-BE49-F238E27FC236}">
                <a16:creationId xmlns:a16="http://schemas.microsoft.com/office/drawing/2014/main" id="{247D19E8-2654-4CAA-861B-E025A04D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68177"/>
            <a:ext cx="1489872" cy="15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539564-C8C3-4895-A132-8DBB631870E6}"/>
              </a:ext>
            </a:extLst>
          </p:cNvPr>
          <p:cNvSpPr txBox="1"/>
          <p:nvPr/>
        </p:nvSpPr>
        <p:spPr>
          <a:xfrm>
            <a:off x="1542236" y="5763230"/>
            <a:ext cx="241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96.3%&gt;&gt;10%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6E39D-2740-4048-AF7F-B30A3F7F52E3}"/>
              </a:ext>
            </a:extLst>
          </p:cNvPr>
          <p:cNvSpPr txBox="1"/>
          <p:nvPr/>
        </p:nvSpPr>
        <p:spPr>
          <a:xfrm>
            <a:off x="4718808" y="579884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72% %&gt;&gt;10%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C76F70-B1E5-4F5E-B57B-C5CFF172F2B4}"/>
              </a:ext>
            </a:extLst>
          </p:cNvPr>
          <p:cNvSpPr txBox="1"/>
          <p:nvPr/>
        </p:nvSpPr>
        <p:spPr>
          <a:xfrm>
            <a:off x="7457736" y="5798848"/>
            <a:ext cx="2823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~50%, random guess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5C17BF-4DF6-46F0-AC38-D25A711CD097}"/>
              </a:ext>
            </a:extLst>
          </p:cNvPr>
          <p:cNvSpPr txBox="1"/>
          <p:nvPr/>
        </p:nvSpPr>
        <p:spPr>
          <a:xfrm>
            <a:off x="3454462" y="773107"/>
            <a:ext cx="6132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F-Principe: DNN prefers low frequencies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0ED9CA-39B0-4D4D-A577-28528EB9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53269"/>
            <a:ext cx="9144000" cy="2606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8EC94D-3EB7-4698-B5D6-D5B44CBD4722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96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024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0F7B52-82CF-46BD-0E98-F05F13A15CA6}"/>
              </a:ext>
            </a:extLst>
          </p:cNvPr>
          <p:cNvSpPr txBox="1"/>
          <p:nvPr/>
        </p:nvSpPr>
        <p:spPr>
          <a:xfrm>
            <a:off x="624468" y="2185494"/>
            <a:ext cx="958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 is independent of network size!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123D9F8-A341-98B6-7091-0D4B9FED11F2}"/>
              </a:ext>
            </a:extLst>
          </p:cNvPr>
          <p:cNvSpPr/>
          <p:nvPr/>
        </p:nvSpPr>
        <p:spPr>
          <a:xfrm>
            <a:off x="4883120" y="2708714"/>
            <a:ext cx="112626" cy="391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4AE72-A761-F6A8-7868-AE353BCA7957}"/>
              </a:ext>
            </a:extLst>
          </p:cNvPr>
          <p:cNvSpPr txBox="1"/>
          <p:nvPr/>
        </p:nvSpPr>
        <p:spPr>
          <a:xfrm>
            <a:off x="892098" y="5452485"/>
            <a:ext cx="1118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many cases, early-stopping avoids fit high-frequency noise!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A26BFA4-956C-4217-232D-19DD3800B5B6}"/>
              </a:ext>
            </a:extLst>
          </p:cNvPr>
          <p:cNvSpPr/>
          <p:nvPr/>
        </p:nvSpPr>
        <p:spPr>
          <a:xfrm rot="10800000">
            <a:off x="5415775" y="4683511"/>
            <a:ext cx="92927" cy="803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CCDEE-4BB4-C9B9-89B2-D0F5796B2C15}"/>
              </a:ext>
            </a:extLst>
          </p:cNvPr>
          <p:cNvSpPr txBox="1"/>
          <p:nvPr/>
        </p:nvSpPr>
        <p:spPr>
          <a:xfrm>
            <a:off x="9471102" y="5859647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Leo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Breiman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1995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frequency principle?</a:t>
            </a: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 from low to high frequency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777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0FE78F7-CE99-167F-1F54-5A664FE2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242" y="3429000"/>
            <a:ext cx="4250267" cy="28313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1FE8CF-FB07-FE7F-8066-D9D257EF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Tanh in Fourier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6F30D5-C64D-D486-0B1F-3161511B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2" y="840793"/>
            <a:ext cx="4250267" cy="2833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39E74-53FA-B09E-A933-2D47E41A2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3430305"/>
            <a:ext cx="4250267" cy="28287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7710B-B559-29CA-F991-AE099C0C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843155"/>
            <a:ext cx="4250267" cy="28287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EDD5-424E-5F75-F57D-6F082EAA5D4F}"/>
              </a:ext>
            </a:extLst>
          </p:cNvPr>
          <p:cNvSpPr txBox="1"/>
          <p:nvPr/>
        </p:nvSpPr>
        <p:spPr>
          <a:xfrm>
            <a:off x="9431867" y="2717836"/>
            <a:ext cx="2378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Decay with frequency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87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D79844-8104-4AAB-AE46-DC45792D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8D071CC-0D9B-4A64-8BCA-10C457CD7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23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 in Fourier domain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4F74693-CA0E-420A-18D9-CCB5DD70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752437"/>
            <a:ext cx="5485714" cy="3651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7DEF8D-5275-5895-B650-AFEF5F052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836" y="1749389"/>
            <a:ext cx="5485714" cy="3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" y="1921362"/>
            <a:ext cx="3987108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62" y="1874935"/>
            <a:ext cx="4119459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32" y="1874430"/>
            <a:ext cx="4303672" cy="28691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62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No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1" y="1921362"/>
            <a:ext cx="3983256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8753" y="1874935"/>
            <a:ext cx="4115477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932" y="1877720"/>
            <a:ext cx="4303672" cy="28625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12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1: the decay of activation in Fourier domain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225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0A548-B68E-4113-9E86-7B99E134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103086"/>
            <a:ext cx="7772400" cy="1944914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 model: millions of parameters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five data points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859E5F3-3E98-44C1-9F40-8420FB264500}"/>
              </a:ext>
            </a:extLst>
          </p:cNvPr>
          <p:cNvSpPr txBox="1">
            <a:spLocks/>
          </p:cNvSpPr>
          <p:nvPr/>
        </p:nvSpPr>
        <p:spPr bwMode="auto">
          <a:xfrm>
            <a:off x="2362200" y="411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Overfitting??</a:t>
            </a:r>
          </a:p>
        </p:txBody>
      </p:sp>
    </p:spTree>
    <p:extLst>
      <p:ext uri="{BB962C8B-B14F-4D97-AF65-F5344CB8AC3E}">
        <p14:creationId xmlns:p14="http://schemas.microsoft.com/office/powerpoint/2010/main" val="151330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 (Left)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𝛁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𝛁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(right)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0AB1EC4-EE13-70D8-A248-208C827B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5" y="2280118"/>
            <a:ext cx="5485714" cy="3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D10B5-BEFE-646C-A514-86D14BA29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9" y="2379623"/>
            <a:ext cx="5485714" cy="36571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A80DCE-E932-B281-0F8B-3437F7E4B064}"/>
              </a:ext>
            </a:extLst>
          </p:cNvPr>
          <p:cNvSpPr txBox="1"/>
          <p:nvPr/>
        </p:nvSpPr>
        <p:spPr>
          <a:xfrm>
            <a:off x="9335444" y="1456293"/>
            <a:ext cx="2686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same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[100, 200, 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Adam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999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Fourier domain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上 3">
            <a:extLst>
              <a:ext uri="{FF2B5EF4-FFF2-40B4-BE49-F238E27FC236}">
                <a16:creationId xmlns:a16="http://schemas.microsoft.com/office/drawing/2014/main" id="{A1912970-1B49-52C2-6DEC-E6847A2CA537}"/>
              </a:ext>
            </a:extLst>
          </p:cNvPr>
          <p:cNvSpPr/>
          <p:nvPr/>
        </p:nvSpPr>
        <p:spPr>
          <a:xfrm>
            <a:off x="4966566" y="1613209"/>
            <a:ext cx="45719" cy="1196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28CC37-BB64-8FDF-8EA9-5D5A4891F0A1}"/>
              </a:ext>
            </a:extLst>
          </p:cNvPr>
          <p:cNvSpPr txBox="1"/>
          <p:nvPr/>
        </p:nvSpPr>
        <p:spPr>
          <a:xfrm>
            <a:off x="1486829" y="3386472"/>
            <a:ext cx="842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Equivalent to add more weight for high frequency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971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2: the weight of frequency in loss function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378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we need frequency principle?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C0D5A0-3772-8422-E613-C36DB554C520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9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principle, flat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38397"/>
            <a:ext cx="3154020" cy="2102680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38398"/>
            <a:ext cx="3154021" cy="2102680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2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8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2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4209"/>
            <a:ext cx="2656583" cy="17710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876543" y="3317798"/>
            <a:ext cx="13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66880" y="3265080"/>
            <a:ext cx="22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5FE76F-193C-1B25-E7EE-2E5E3BE4FFAA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9325427" y="1077187"/>
            <a:ext cx="25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FE9C5-CD43-71F8-059E-F52008093B7F}"/>
              </a:ext>
            </a:extLst>
          </p:cNvPr>
          <p:cNvSpPr txBox="1"/>
          <p:nvPr/>
        </p:nvSpPr>
        <p:spPr>
          <a:xfrm>
            <a:off x="615420" y="5826987"/>
            <a:ext cx="241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07AC4-B8B8-AABD-5DA4-35F8C166E3B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4B664-1C49-8F2E-B43C-F8C330CD3BA4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B033A2-48BE-DAF8-2826-3C2E5CF58A9A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3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89080"/>
          </a:xfrm>
        </p:spPr>
        <p:txBody>
          <a:bodyPr/>
          <a:lstStyle/>
          <a:p>
            <a:r>
              <a:rPr lang="en-US" altLang="zh-CN" dirty="0"/>
              <a:t>no Frequency principle, oscillated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40149"/>
            <a:ext cx="3154020" cy="209917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40150"/>
            <a:ext cx="3154021" cy="2099176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1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7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1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5685"/>
            <a:ext cx="2656583" cy="17681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220911183904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7FEB02-28CC-54D8-2588-04FDCDEEE15A}"/>
              </a:ext>
            </a:extLst>
          </p:cNvPr>
          <p:cNvSpPr txBox="1"/>
          <p:nvPr/>
        </p:nvSpPr>
        <p:spPr>
          <a:xfrm>
            <a:off x="876543" y="3317798"/>
            <a:ext cx="117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479025-2348-A0BD-E515-E692CB4D6F7F}"/>
              </a:ext>
            </a:extLst>
          </p:cNvPr>
          <p:cNvSpPr txBox="1"/>
          <p:nvPr/>
        </p:nvSpPr>
        <p:spPr>
          <a:xfrm>
            <a:off x="3966881" y="3265080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422575-2A13-8432-CC94-7D69B4F3A270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69F509-70FB-836D-F967-DAD142CC3EE6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CDB07-0DAF-9CDE-EF03-2904F342AAD5}"/>
              </a:ext>
            </a:extLst>
          </p:cNvPr>
          <p:cNvSpPr txBox="1"/>
          <p:nvPr/>
        </p:nvSpPr>
        <p:spPr>
          <a:xfrm>
            <a:off x="9658534" y="10771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F97436-CDD4-3B3F-4C0C-10A3F0615811}"/>
              </a:ext>
            </a:extLst>
          </p:cNvPr>
          <p:cNvSpPr txBox="1"/>
          <p:nvPr/>
        </p:nvSpPr>
        <p:spPr>
          <a:xfrm>
            <a:off x="695748" y="5818960"/>
            <a:ext cx="28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95C3EE-0F5C-6409-13E7-39F9C522955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F3CD86-0916-DB14-C7E1-06EFA031EC0E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F0C74E-F6EB-A6A9-EF0F-BB4FC2C86C15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48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Theory Understanding: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one hidden layer, 1-d function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978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/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Consider a tanh-DNN of one-hidden layer for fitting a 1-d function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kumimoji="0" lang="en-US" altLang="zh-CN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  <a:blipFill>
                <a:blip r:embed="rId2"/>
                <a:stretch>
                  <a:fillRect l="-559" t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/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Define the loss at frequency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By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黑体"/>
                    <a:cs typeface="+mn-cs"/>
                  </a:rPr>
                  <a:t>Parseval’s theorem: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=∫</m:t>
                        </m:r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𝑑𝑥</m:t>
                        </m:r>
                      </m:e>
                    </m:nary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  <a:blipFill>
                <a:blip r:embed="rId3"/>
                <a:stretch>
                  <a:fillRect l="-609" t="-2155" b="-6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/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Compute the gradient by the loss in Fourier domain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←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  <a:blipFill>
                <a:blip r:embed="rId4"/>
                <a:stretch>
                  <a:fillRect l="-591" t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BE5891C-A7D5-4624-9D6F-06137788407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9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/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exp</m:t>
                        </m:r>
                      </m:fName>
                      <m:e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dominate, low frequencies dominate.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center at 0 with radius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contribution of high frequency loss is negligible.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blipFill>
                <a:blip r:embed="rId4"/>
                <a:stretch>
                  <a:fillRect l="-584" t="-1724" r="-584" b="-9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/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small contribution from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blipFill>
                <a:blip r:embed="rId5"/>
                <a:stretch>
                  <a:fillRect l="-793" t="-2586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/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Insight: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smoothness/regularity of activation function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(⋅)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can be converted into F-Principle through gradient-based training.  </a:t>
                </a: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blipFill>
                <a:blip r:embed="rId6"/>
                <a:stretch>
                  <a:fillRect l="-1158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D7D731A-7D43-4BC0-998C-409D12328C6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7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6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D2F897C-E2D8-40E9-AD27-BE4ACD94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81" y="2659404"/>
            <a:ext cx="8624558" cy="1933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/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Low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&gt; high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almost surely as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𝜹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blipFill>
                <a:blip r:embed="rId5"/>
                <a:stretch>
                  <a:fillRect l="-1462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A102676-816E-4AF8-9FCF-ECD771DD1B5B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AD36F98E-3320-490B-8E29-0C4741D16C7C}"/>
              </a:ext>
            </a:extLst>
          </p:cNvPr>
          <p:cNvSpPr txBox="1"/>
          <p:nvPr/>
        </p:nvSpPr>
        <p:spPr>
          <a:xfrm>
            <a:off x="1717835" y="5400503"/>
            <a:ext cx="8756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Also can be extended to general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06616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83C0B-2882-4C35-9135-2DBBF4EC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5271"/>
            <a:ext cx="12192000" cy="1143000"/>
          </a:xfrm>
        </p:spPr>
        <p:txBody>
          <a:bodyPr/>
          <a:lstStyle/>
          <a:p>
            <a:pPr algn="ctr"/>
            <a:r>
              <a:rPr lang="en-US" sz="5400" dirty="0"/>
              <a:t>DNN says: NO!</a:t>
            </a:r>
          </a:p>
        </p:txBody>
      </p:sp>
    </p:spTree>
    <p:extLst>
      <p:ext uri="{BB962C8B-B14F-4D97-AF65-F5344CB8AC3E}">
        <p14:creationId xmlns:p14="http://schemas.microsoft.com/office/powerpoint/2010/main" val="322741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4BC5AF9-F2D7-4AA7-8055-E01D227C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Difficulty of frequency attracts attention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D68043C-FCBD-4C2D-B15F-2AE60F10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 important principle for the convergence of the DL networks and PINN networks is the Frequency-principle</a:t>
            </a:r>
          </a:p>
          <a:p>
            <a:pPr lvl="1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Markidis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2103.09655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Recently, frequency analysis on Convolution Neural Networks (CNNs) has attracted more and more attention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 Li et al.,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2103.11093</a:t>
            </a: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this work, we shall use the F-principle to observe the performance of adaptive activation function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Jagtap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Karniadakis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Journal of Computational Physics, 2020. </a:t>
            </a:r>
          </a:p>
          <a:p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Fourier Features Let Networks Learn High Frequency Functions in Low Dimensional Domains</a:t>
            </a:r>
          </a:p>
          <a:p>
            <a:pPr lvl="1"/>
            <a:r>
              <a:rPr lang="en-US" altLang="zh-CN" sz="18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Tancik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et al., 2020</a:t>
            </a:r>
          </a:p>
          <a:p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……</a:t>
            </a:r>
            <a:endParaRPr lang="zh-CN" altLang="en-US" sz="2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557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1B02-20D4-FD32-3441-433C3324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kern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Algorithms inspired by F-Principle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D04D3-8F0E-1796-F729-10FD637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4078678"/>
            <a:ext cx="6367555" cy="215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35864-9363-F633-8AEC-8090097C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74" y="3858377"/>
            <a:ext cx="6077194" cy="1240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80637-A00F-448C-55E6-71F3938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" y="855051"/>
            <a:ext cx="7266865" cy="1583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4072F7-5AC7-A75C-A3A3-CC7474E2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" y="2368077"/>
            <a:ext cx="7556500" cy="154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1BCD9D-EA4A-FD1F-2A73-0C97FEEE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552" y="4476107"/>
            <a:ext cx="6681611" cy="1362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F21AA-2657-6C5C-ADAF-45ACB1FF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31635"/>
            <a:ext cx="7023100" cy="2273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8D6AC-3542-5B4F-C9E6-587AF5B32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4037" y="3173815"/>
            <a:ext cx="6813126" cy="1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0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1185F-8556-4E73-8A5C-81359EAB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93021"/>
            <a:ext cx="12192000" cy="11016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000" dirty="0" err="1"/>
              <a:t>MscaleDNN</a:t>
            </a:r>
            <a:endParaRPr lang="zh-CN" altLang="en-US" sz="40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B8EDB3-5F0A-7118-D511-C0676C5A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67735E-E15B-D5E9-5BEF-A4338EA115A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103686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F3ABD-88A8-4422-8451-50ADBE5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 dirty="0"/>
              <a:t>Radial scaling in k-space</a:t>
            </a:r>
            <a:endParaRPr lang="zh-CN" altLang="en-US" u="sng" dirty="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C2318B50-5CD6-EA4F-B9A4-E9CE93AC891F}"/>
              </a:ext>
            </a:extLst>
          </p:cNvPr>
          <p:cNvSpPr/>
          <p:nvPr/>
        </p:nvSpPr>
        <p:spPr>
          <a:xfrm>
            <a:off x="1713462" y="2768079"/>
            <a:ext cx="13280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6D2DDE95-B48E-444F-8CBE-A6831D6162F5}"/>
              </a:ext>
            </a:extLst>
          </p:cNvPr>
          <p:cNvSpPr/>
          <p:nvPr/>
        </p:nvSpPr>
        <p:spPr>
          <a:xfrm>
            <a:off x="4262685" y="2768079"/>
            <a:ext cx="6052457" cy="1154550"/>
          </a:xfrm>
          <a:custGeom>
            <a:avLst/>
            <a:gdLst>
              <a:gd name="connsiteX0" fmla="*/ 0 w 1328057"/>
              <a:gd name="connsiteY0" fmla="*/ 904070 h 1154550"/>
              <a:gd name="connsiteX1" fmla="*/ 293914 w 1328057"/>
              <a:gd name="connsiteY1" fmla="*/ 152956 h 1154550"/>
              <a:gd name="connsiteX2" fmla="*/ 381000 w 1328057"/>
              <a:gd name="connsiteY2" fmla="*/ 1012927 h 1154550"/>
              <a:gd name="connsiteX3" fmla="*/ 587828 w 1328057"/>
              <a:gd name="connsiteY3" fmla="*/ 229156 h 1154550"/>
              <a:gd name="connsiteX4" fmla="*/ 859971 w 1328057"/>
              <a:gd name="connsiteY4" fmla="*/ 991156 h 1154550"/>
              <a:gd name="connsiteX5" fmla="*/ 936171 w 1328057"/>
              <a:gd name="connsiteY5" fmla="*/ 556 h 1154550"/>
              <a:gd name="connsiteX6" fmla="*/ 1240971 w 1328057"/>
              <a:gd name="connsiteY6" fmla="*/ 1154441 h 1154550"/>
              <a:gd name="connsiteX7" fmla="*/ 1328057 w 1328057"/>
              <a:gd name="connsiteY7" fmla="*/ 54984 h 11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8057" h="1154550">
                <a:moveTo>
                  <a:pt x="0" y="904070"/>
                </a:moveTo>
                <a:cubicBezTo>
                  <a:pt x="115207" y="519441"/>
                  <a:pt x="230414" y="134813"/>
                  <a:pt x="293914" y="152956"/>
                </a:cubicBezTo>
                <a:cubicBezTo>
                  <a:pt x="357414" y="171099"/>
                  <a:pt x="332014" y="1000227"/>
                  <a:pt x="381000" y="1012927"/>
                </a:cubicBezTo>
                <a:cubicBezTo>
                  <a:pt x="429986" y="1025627"/>
                  <a:pt x="508000" y="232784"/>
                  <a:pt x="587828" y="229156"/>
                </a:cubicBezTo>
                <a:cubicBezTo>
                  <a:pt x="667657" y="225527"/>
                  <a:pt x="801914" y="1029256"/>
                  <a:pt x="859971" y="991156"/>
                </a:cubicBezTo>
                <a:cubicBezTo>
                  <a:pt x="918028" y="953056"/>
                  <a:pt x="872671" y="-26658"/>
                  <a:pt x="936171" y="556"/>
                </a:cubicBezTo>
                <a:cubicBezTo>
                  <a:pt x="999671" y="27770"/>
                  <a:pt x="1175657" y="1145370"/>
                  <a:pt x="1240971" y="1154441"/>
                </a:cubicBezTo>
                <a:cubicBezTo>
                  <a:pt x="1306285" y="1163512"/>
                  <a:pt x="1317171" y="609248"/>
                  <a:pt x="1328057" y="549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F0E3D8-8E25-0F64-92D8-C6DB3E7B882C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3178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MscaleDNN</a:t>
            </a:r>
            <a:r>
              <a:rPr lang="en-US" altLang="zh-CN" dirty="0"/>
              <a:t> structures</a:t>
            </a:r>
            <a:endParaRPr lang="zh-CN" altLang="en-US" dirty="0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C56D02E-89BB-4600-9A19-B0439A2F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67" y="909959"/>
            <a:ext cx="3044700" cy="963200"/>
          </a:xfrm>
          <a:prstGeom prst="rect">
            <a:avLst/>
          </a:prstGeom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938A08CE-303F-48FD-8609-BFE1F1E1A3E6}"/>
              </a:ext>
            </a:extLst>
          </p:cNvPr>
          <p:cNvSpPr txBox="1"/>
          <p:nvPr/>
        </p:nvSpPr>
        <p:spPr>
          <a:xfrm>
            <a:off x="3331393" y="1126726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Giving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MscaleDNN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8E880A-64D7-41AD-B7BB-B0E067DB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54" y="2773411"/>
            <a:ext cx="4243612" cy="3423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564BAA-62B0-4ACC-B215-5C17AD1B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9" y="2645929"/>
            <a:ext cx="4243612" cy="3621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4B1956-C89B-B586-F6F0-B06418FE124E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/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761E48-FEFD-B24C-A5DB-15FA9D79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77" y="1857954"/>
                <a:ext cx="11145423" cy="456856"/>
              </a:xfrm>
              <a:prstGeom prst="rect">
                <a:avLst/>
              </a:prstGeom>
              <a:blipFill>
                <a:blip r:embed="rId5"/>
                <a:stretch>
                  <a:fillRect l="-55" t="-17333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81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3DD05-455B-4479-A21F-4E154787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dim case: complex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77FA85-DE66-4D8E-86E0-266CD2D8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0" y="872753"/>
            <a:ext cx="2322513" cy="511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B843A2-BB92-4046-B594-B495FBEC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20" y="894383"/>
            <a:ext cx="1786467" cy="477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2524CD-D38B-4C0B-B5AA-38B648D8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1494552"/>
            <a:ext cx="4756680" cy="611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29DACA-DE09-4880-92EE-829F8D75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973" y="867014"/>
            <a:ext cx="2904227" cy="462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AD44CA-1C45-4470-B6E5-5D608E37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47199"/>
            <a:ext cx="12192000" cy="3638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37853-CAAD-E22A-DBCC-EA8D1BD6D243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Liu, Cai,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MscaleDNN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2007.11207,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CiCP</a:t>
            </a:r>
          </a:p>
        </p:txBody>
      </p:sp>
    </p:spTree>
    <p:extLst>
      <p:ext uri="{BB962C8B-B14F-4D97-AF65-F5344CB8AC3E}">
        <p14:creationId xmlns:p14="http://schemas.microsoft.com/office/powerpoint/2010/main" val="2332385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553DC-2148-6249-9F8E-464D49D3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761979"/>
            <a:ext cx="10046825" cy="55815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7D8CD30-E1BF-D9B4-1A48-86E14FBDF1D6}"/>
              </a:ext>
            </a:extLst>
          </p:cNvPr>
          <p:cNvSpPr/>
          <p:nvPr/>
        </p:nvSpPr>
        <p:spPr>
          <a:xfrm>
            <a:off x="8077200" y="999067"/>
            <a:ext cx="2370667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35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FE4083-88A8-CD41-AC89-0E0E441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Sub-space decomposition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4CEE44-2AC6-4E4A-9EEC-EDE97FF843FB}"/>
              </a:ext>
            </a:extLst>
          </p:cNvPr>
          <p:cNvSpPr txBox="1"/>
          <p:nvPr/>
        </p:nvSpPr>
        <p:spPr>
          <a:xfrm>
            <a:off x="-1" y="6398265"/>
            <a:ext cx="1061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Xi-An Li, 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-Qin John 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Lei Zhang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* , SD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2112.06660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3E94CB-876D-2B49-A575-6F8AF220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2605293"/>
            <a:ext cx="3669897" cy="2846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BB853D-2EEF-EA41-AD97-A9742F1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07" y="2605293"/>
            <a:ext cx="6779246" cy="273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FDD0ED-CE0F-C649-AE4D-05B16D3E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1141312"/>
            <a:ext cx="5422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1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DD726-B3B7-44B0-A7A6-DCC94312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</a:t>
            </a:r>
            <a:r>
              <a:rPr lang="zh-CN" altLang="en-US" dirty="0"/>
              <a:t>：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p-quote"/>
              </a:rPr>
              <a:t>MindSpore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p-quote"/>
              </a:rPr>
              <a:t> Science for Maxwell equations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CD19F-7818-450C-B64E-34C37DC0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29" r="-277"/>
          <a:stretch/>
        </p:blipFill>
        <p:spPr>
          <a:xfrm>
            <a:off x="1365356" y="1219200"/>
            <a:ext cx="9195963" cy="3430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B9BEF5-C637-4EB6-C0F3-26F2B051FB9A}"/>
              </a:ext>
            </a:extLst>
          </p:cNvPr>
          <p:cNvSpPr txBox="1"/>
          <p:nvPr/>
        </p:nvSpPr>
        <p:spPr>
          <a:xfrm>
            <a:off x="1158240" y="5243740"/>
            <a:ext cx="9352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Huang X et al. Solving Partial Differential Equations with Point Source Based on Physics-Informed Neural Networks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arXiv:2111.01394, 2021</a:t>
            </a:r>
          </a:p>
        </p:txBody>
      </p:sp>
    </p:spTree>
    <p:extLst>
      <p:ext uri="{BB962C8B-B14F-4D97-AF65-F5344CB8AC3E}">
        <p14:creationId xmlns:p14="http://schemas.microsoft.com/office/powerpoint/2010/main" val="3666760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201EF-9D54-46AA-9591-B579B6CA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Features Let Networks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7BC39-3857-4229-BCC9-6942C52B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108824"/>
            <a:ext cx="10693400" cy="4746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F0A20-DD24-4371-A97F-053BF52D3CD7}"/>
              </a:ext>
            </a:extLst>
          </p:cNvPr>
          <p:cNvSpPr txBox="1"/>
          <p:nvPr/>
        </p:nvSpPr>
        <p:spPr>
          <a:xfrm>
            <a:off x="8036560" y="6437632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Tancik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et al.,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88B5A0-ED58-4323-9D71-EAD084B4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1941"/>
            <a:ext cx="11998960" cy="5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fitting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782" y="865774"/>
            <a:ext cx="5478090" cy="40369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21230" y="5550381"/>
            <a:ext cx="5213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Four hidden layer with width 500, tanh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FDD1E3FB-3213-FCCD-9EF5-3F7AF59D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747" y="1417444"/>
            <a:ext cx="5800922" cy="4394199"/>
          </a:xfrm>
          <a:prstGeom prst="rect">
            <a:avLst/>
          </a:prstGeom>
        </p:spPr>
      </p:pic>
      <p:sp>
        <p:nvSpPr>
          <p:cNvPr id="4" name="矩形 6">
            <a:extLst>
              <a:ext uri="{FF2B5EF4-FFF2-40B4-BE49-F238E27FC236}">
                <a16:creationId xmlns:a16="http://schemas.microsoft.com/office/drawing/2014/main" id="{2FC5E1CC-5E1C-C4DC-062E-30116C0F71F1}"/>
              </a:ext>
            </a:extLst>
          </p:cNvPr>
          <p:cNvSpPr/>
          <p:nvPr/>
        </p:nvSpPr>
        <p:spPr bwMode="auto">
          <a:xfrm>
            <a:off x="4209835" y="5852207"/>
            <a:ext cx="17525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NimbusRomNo9L-Medi"/>
                <a:ea typeface="+mn-ea"/>
                <a:cs typeface="+mn-cs"/>
              </a:rPr>
              <a:t>Lei Wu et al., 2017</a:t>
            </a:r>
            <a:r>
              <a:rPr lang="en-US" sz="15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endParaRPr/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2DFC0BDD-2E8A-47E6-4015-1C19DB29BAFC}"/>
              </a:ext>
            </a:extLst>
          </p:cNvPr>
          <p:cNvSpPr>
            <a:spLocks/>
          </p:cNvSpPr>
          <p:nvPr/>
        </p:nvSpPr>
        <p:spPr bwMode="auto">
          <a:xfrm>
            <a:off x="748408" y="1037617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# of parameters: ~ 1600*Layer number&gt;&gt;5</a:t>
            </a:r>
            <a:endParaRPr/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F86E1230-1130-E465-8135-F71DCB52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748" y="1437726"/>
            <a:ext cx="58009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5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6321A-A92A-1CC3-83BC-3F3ED804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Exp-centered (</a:t>
            </a:r>
            <a:r>
              <a:rPr lang="en-US" altLang="zh-CN" dirty="0" err="1"/>
              <a:t>ExU</a:t>
            </a:r>
            <a:r>
              <a:rPr lang="en-US" altLang="zh-CN" dirty="0"/>
              <a:t>) hidden units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0CEA5-0839-5AD0-0FAD-68C798C6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529"/>
            <a:ext cx="5009362" cy="2667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68D09-085F-A15A-B2C0-36D5FFE7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324006"/>
            <a:ext cx="7416800" cy="2568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AAA7DE-2793-2711-CC3B-BA4B6045F7BF}"/>
              </a:ext>
            </a:extLst>
          </p:cNvPr>
          <p:cNvSpPr txBox="1"/>
          <p:nvPr/>
        </p:nvSpPr>
        <p:spPr>
          <a:xfrm>
            <a:off x="641350" y="4162477"/>
            <a:ext cx="1061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Exp-centered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) hidden units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18D820-F585-1582-2918-E8F58185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744586"/>
            <a:ext cx="4838700" cy="9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00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Linear Frequency Principle</a:t>
            </a:r>
          </a:p>
        </p:txBody>
      </p:sp>
    </p:spTree>
    <p:extLst>
      <p:ext uri="{BB962C8B-B14F-4D97-AF65-F5344CB8AC3E}">
        <p14:creationId xmlns:p14="http://schemas.microsoft.com/office/powerpoint/2010/main" val="2450465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090"/>
            <a:ext cx="9144000" cy="563562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AB62B-61A3-42B1-87C4-2981EED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8" y="2362200"/>
            <a:ext cx="7837774" cy="4495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30B6F-0996-4366-96C3-476ADC5190E5}"/>
              </a:ext>
            </a:extLst>
          </p:cNvPr>
          <p:cNvSpPr txBox="1"/>
          <p:nvPr/>
        </p:nvSpPr>
        <p:spPr>
          <a:xfrm>
            <a:off x="8276732" y="6457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88AF33-CD69-4EC6-A143-1EE1705C12AD}"/>
              </a:ext>
            </a:extLst>
          </p:cNvPr>
          <p:cNvSpPr txBox="1"/>
          <p:nvPr/>
        </p:nvSpPr>
        <p:spPr>
          <a:xfrm>
            <a:off x="4343400" y="64008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 for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blipFill>
                <a:blip r:embed="rId4"/>
                <a:stretch>
                  <a:fillRect l="-1416" t="-26667" r="-7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3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229600" cy="746692"/>
          </a:xfrm>
        </p:spPr>
        <p:txBody>
          <a:bodyPr/>
          <a:lstStyle/>
          <a:p>
            <a:r>
              <a:rPr lang="en-US" dirty="0"/>
              <a:t>Linear F-Principle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/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/>
              <p:nvPr/>
            </p:nvSpPr>
            <p:spPr>
              <a:xfrm>
                <a:off x="1524000" y="3275131"/>
                <a:ext cx="9144000" cy="84574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275131"/>
                <a:ext cx="9144000" cy="845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/>
              <p:nvPr/>
            </p:nvSpPr>
            <p:spPr>
              <a:xfrm>
                <a:off x="1524000" y="1808823"/>
                <a:ext cx="4438142" cy="699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808823"/>
                <a:ext cx="4438142" cy="6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/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target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=(⋅)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,where</a:t>
                </a:r>
                <a14:m>
                  <m:oMath xmlns:m="http://schemas.openxmlformats.org/officeDocument/2006/math"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p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Fourier transform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frequency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blipFill>
                <a:blip r:embed="rId5"/>
                <a:stretch>
                  <a:fillRect l="-367" t="-50725" b="-4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下 10">
            <a:extLst>
              <a:ext uri="{FF2B5EF4-FFF2-40B4-BE49-F238E27FC236}">
                <a16:creationId xmlns:a16="http://schemas.microsoft.com/office/drawing/2014/main" id="{04F22084-2481-4F66-8FE6-6D7AE0184ADE}"/>
              </a:ext>
            </a:extLst>
          </p:cNvPr>
          <p:cNvSpPr/>
          <p:nvPr/>
        </p:nvSpPr>
        <p:spPr>
          <a:xfrm>
            <a:off x="5791200" y="1860085"/>
            <a:ext cx="457200" cy="1329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/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sufficiently large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blipFill>
                <a:blip r:embed="rId6"/>
                <a:stretch>
                  <a:fillRect l="-706" t="-10526" r="-141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/>
              <p:nvPr/>
            </p:nvSpPr>
            <p:spPr>
              <a:xfrm>
                <a:off x="2895600" y="5483445"/>
                <a:ext cx="6019800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483445"/>
                <a:ext cx="6019800" cy="777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/>
              <p:nvPr/>
            </p:nvSpPr>
            <p:spPr>
              <a:xfrm>
                <a:off x="3163558" y="6401287"/>
                <a:ext cx="2627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58" y="6401287"/>
                <a:ext cx="2627642" cy="307777"/>
              </a:xfrm>
              <a:prstGeom prst="rect">
                <a:avLst/>
              </a:prstGeom>
              <a:blipFill>
                <a:blip r:embed="rId8"/>
                <a:stretch>
                  <a:fillRect l="-928" r="-3016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0E7906E-E17A-4F98-BF0F-19C047B301CF}"/>
              </a:ext>
            </a:extLst>
          </p:cNvPr>
          <p:cNvSpPr txBox="1"/>
          <p:nvPr/>
        </p:nvSpPr>
        <p:spPr>
          <a:xfrm>
            <a:off x="1600200" y="5181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simplicity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03493-DF29-48C6-AAB1-C13A87C69B43}"/>
              </a:ext>
            </a:extLst>
          </p:cNvPr>
          <p:cNvSpPr txBox="1"/>
          <p:nvPr/>
        </p:nvSpPr>
        <p:spPr>
          <a:xfrm>
            <a:off x="6585702" y="220147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1-d function</a:t>
            </a:r>
          </a:p>
        </p:txBody>
      </p:sp>
    </p:spTree>
    <p:extLst>
      <p:ext uri="{BB962C8B-B14F-4D97-AF65-F5344CB8AC3E}">
        <p14:creationId xmlns:p14="http://schemas.microsoft.com/office/powerpoint/2010/main" val="357116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/>
              <p:nvPr/>
            </p:nvSpPr>
            <p:spPr>
              <a:xfrm>
                <a:off x="1752109" y="902025"/>
                <a:ext cx="8610600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Body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09" y="902025"/>
                <a:ext cx="8610600" cy="914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F1E2A481-D9C2-4520-8372-6D3DEC7A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486488" cy="7466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 (Body)"/>
              </a:rPr>
              <a:t>Preference induced by LFP dynamics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78DEAA-033C-4B96-9DED-0601A3540FAC}"/>
              </a:ext>
            </a:extLst>
          </p:cNvPr>
          <p:cNvCxnSpPr>
            <a:cxnSpLocks/>
          </p:cNvCxnSpPr>
          <p:nvPr/>
        </p:nvCxnSpPr>
        <p:spPr>
          <a:xfrm>
            <a:off x="5919008" y="1660300"/>
            <a:ext cx="0" cy="96270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7DA163-CBA4-439D-A48E-3CCE7A881D96}"/>
              </a:ext>
            </a:extLst>
          </p:cNvPr>
          <p:cNvGrpSpPr/>
          <p:nvPr/>
        </p:nvGrpSpPr>
        <p:grpSpPr>
          <a:xfrm>
            <a:off x="1571221" y="2409420"/>
            <a:ext cx="8791488" cy="1774204"/>
            <a:chOff x="47221" y="3353880"/>
            <a:chExt cx="8791488" cy="1774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/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 eaLnBrk="0" fontAlgn="base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𝛾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s</a:t>
                  </a:r>
                  <a:r>
                    <a:rPr kumimoji="0" lang="en-US" sz="2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.t.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for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=1,⋯,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blipFill>
                  <a:blip r:embed="rId3"/>
                  <a:stretch>
                    <a:fillRect b="-5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52B475-B4D8-42B2-9005-2BF529A50C27}"/>
                </a:ext>
              </a:extLst>
            </p:cNvPr>
            <p:cNvSpPr/>
            <p:nvPr/>
          </p:nvSpPr>
          <p:spPr>
            <a:xfrm>
              <a:off x="2060624" y="3679065"/>
              <a:ext cx="5267455" cy="806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2F975-451B-4492-AC32-A7308E6C371B}"/>
                </a:ext>
              </a:extLst>
            </p:cNvPr>
            <p:cNvSpPr txBox="1"/>
            <p:nvPr/>
          </p:nvSpPr>
          <p:spPr>
            <a:xfrm>
              <a:off x="47221" y="3654282"/>
              <a:ext cx="2288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low frequency preference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/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cubic spline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 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linear spline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blipFill>
                <a:blip r:embed="rId4"/>
                <a:stretch>
                  <a:fillRect l="-105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63"/>
    </mc:Choice>
    <mc:Fallback xmlns="">
      <p:transition spd="slow" advTm="9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文字, 地图&#10;&#10;描述已自动生成">
            <a:extLst>
              <a:ext uri="{FF2B5EF4-FFF2-40B4-BE49-F238E27FC236}">
                <a16:creationId xmlns:a16="http://schemas.microsoft.com/office/drawing/2014/main" id="{1617CAB1-1BEB-4CA0-8C0A-BA23AC791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9" y="2772613"/>
            <a:ext cx="3292158" cy="2469119"/>
          </a:xfrm>
          <a:prstGeom prst="rect">
            <a:avLst/>
          </a:prstGeom>
        </p:spPr>
      </p:pic>
      <p:pic>
        <p:nvPicPr>
          <p:cNvPr id="13" name="图片 12" descr="图片包含 文字, 地图&#10;&#10;描述已自动生成">
            <a:extLst>
              <a:ext uri="{FF2B5EF4-FFF2-40B4-BE49-F238E27FC236}">
                <a16:creationId xmlns:a16="http://schemas.microsoft.com/office/drawing/2014/main" id="{2AE30B06-E97C-4D1A-80FB-356C7695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21" y="2743201"/>
            <a:ext cx="3292158" cy="2469119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9CE0EED0-2367-4667-8ACF-8168B2B63413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  <p:pic>
        <p:nvPicPr>
          <p:cNvPr id="8" name="图片 7" descr="图片包含 文字&#10;&#10;描述已自动生成">
            <a:extLst>
              <a:ext uri="{FF2B5EF4-FFF2-40B4-BE49-F238E27FC236}">
                <a16:creationId xmlns:a16="http://schemas.microsoft.com/office/drawing/2014/main" id="{C7CCBD99-4D0A-431B-88E7-F53FBF8D5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91" y="2787848"/>
            <a:ext cx="2926086" cy="2194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/>
              <p:nvPr/>
            </p:nvSpPr>
            <p:spPr>
              <a:xfrm>
                <a:off x="2819401" y="1364784"/>
                <a:ext cx="6719211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1364784"/>
                <a:ext cx="6719211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110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A537E8-B4E2-4017-B606-AE5CEDA3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14600"/>
            <a:ext cx="4038600" cy="294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/>
              <p:nvPr/>
            </p:nvSpPr>
            <p:spPr>
              <a:xfrm>
                <a:off x="2590800" y="1286826"/>
                <a:ext cx="7239000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286826"/>
                <a:ext cx="7239000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A69921F1-C06E-4953-8EF0-7D2F0379B5A9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</p:spTree>
    <p:extLst>
      <p:ext uri="{BB962C8B-B14F-4D97-AF65-F5344CB8AC3E}">
        <p14:creationId xmlns:p14="http://schemas.microsoft.com/office/powerpoint/2010/main" val="2756820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A50D04-1614-4545-8192-A1D0ACDAD6AC}"/>
              </a:ext>
            </a:extLst>
          </p:cNvPr>
          <p:cNvSpPr txBox="1"/>
          <p:nvPr/>
        </p:nvSpPr>
        <p:spPr>
          <a:xfrm>
            <a:off x="0" y="2979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High-dimensional real data?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01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Frequency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9F31F5FD-DB27-40F9-8ED0-F80E9FF80BEF}"/>
              </a:ext>
            </a:extLst>
          </p:cNvPr>
          <p:cNvSpPr txBox="1">
            <a:spLocks/>
          </p:cNvSpPr>
          <p:nvPr/>
        </p:nvSpPr>
        <p:spPr bwMode="auto">
          <a:xfrm>
            <a:off x="988979" y="919096"/>
            <a:ext cx="4776521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Image frequency (not used)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798B38B6-C7DE-4EF3-BF1D-FF4FACC95EDA}"/>
              </a:ext>
            </a:extLst>
          </p:cNvPr>
          <p:cNvSpPr txBox="1">
            <a:spLocks/>
          </p:cNvSpPr>
          <p:nvPr/>
        </p:nvSpPr>
        <p:spPr bwMode="auto">
          <a:xfrm>
            <a:off x="635089" y="1712862"/>
            <a:ext cx="4863148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This frequency corresponds to the rate of change of intensity across neighboring pixels.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23DCB369-F197-4F38-8BB5-153D54D77FED}"/>
              </a:ext>
            </a:extLst>
          </p:cNvPr>
          <p:cNvSpPr txBox="1">
            <a:spLocks/>
          </p:cNvSpPr>
          <p:nvPr/>
        </p:nvSpPr>
        <p:spPr bwMode="auto">
          <a:xfrm>
            <a:off x="7119173" y="919096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Response frequency</a:t>
            </a: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3B4F3DF5-9C8A-40B9-9D0F-B260DF80B210}"/>
              </a:ext>
            </a:extLst>
          </p:cNvPr>
          <p:cNvSpPr txBox="1">
            <a:spLocks/>
          </p:cNvSpPr>
          <p:nvPr/>
        </p:nvSpPr>
        <p:spPr bwMode="auto">
          <a:xfrm>
            <a:off x="5894447" y="1610787"/>
            <a:ext cx="6140151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a general Input-Output mapping f.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High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freq</a:t>
            </a: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 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small change of the intensity of the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i-th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 pixel in the image might induce a large change of the output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476EDC-587F-461A-95AB-354C9BE10BB4}"/>
              </a:ext>
            </a:extLst>
          </p:cNvPr>
          <p:cNvSpPr/>
          <p:nvPr/>
        </p:nvSpPr>
        <p:spPr>
          <a:xfrm>
            <a:off x="635089" y="3586431"/>
            <a:ext cx="1856072" cy="1087438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C5BB59-2B29-4E19-A468-4B11DA2A1017}"/>
              </a:ext>
            </a:extLst>
          </p:cNvPr>
          <p:cNvSpPr txBox="1"/>
          <p:nvPr/>
        </p:nvSpPr>
        <p:spPr>
          <a:xfrm>
            <a:off x="748364" y="479927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Zero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Same color</a:t>
            </a:r>
          </a:p>
        </p:txBody>
      </p:sp>
      <p:pic>
        <p:nvPicPr>
          <p:cNvPr id="20" name="Picture 2" descr="Image result for 变化 很大 自然图像">
            <a:extLst>
              <a:ext uri="{FF2B5EF4-FFF2-40B4-BE49-F238E27FC236}">
                <a16:creationId xmlns:a16="http://schemas.microsoft.com/office/drawing/2014/main" id="{9C4874E9-59A0-4EC3-80D7-E28837F8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67" y="3553491"/>
            <a:ext cx="1667540" cy="11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101548D-AB08-40AF-97EA-8D2552880E2C}"/>
              </a:ext>
            </a:extLst>
          </p:cNvPr>
          <p:cNvSpPr txBox="1"/>
          <p:nvPr/>
        </p:nvSpPr>
        <p:spPr>
          <a:xfrm>
            <a:off x="3400107" y="479927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Sharp edge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8D862BEA-59E3-41CF-A0E1-AAF582FB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50" y="3284621"/>
            <a:ext cx="5982748" cy="23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22FC75B-1ECE-48D4-A177-5F23A397D720}"/>
              </a:ext>
            </a:extLst>
          </p:cNvPr>
          <p:cNvSpPr txBox="1"/>
          <p:nvPr/>
        </p:nvSpPr>
        <p:spPr>
          <a:xfrm>
            <a:off x="7197083" y="5738849"/>
            <a:ext cx="353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: Adversarial example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B5EE39-AA20-40FF-8B14-9DD2D7FC96FB}"/>
              </a:ext>
            </a:extLst>
          </p:cNvPr>
          <p:cNvSpPr/>
          <p:nvPr/>
        </p:nvSpPr>
        <p:spPr>
          <a:xfrm>
            <a:off x="10870497" y="5739424"/>
            <a:ext cx="1164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dium-content-sans-serif-font"/>
                <a:ea typeface="黑体"/>
                <a:cs typeface="+mn-cs"/>
              </a:rPr>
              <a:t>Goodfellow et al.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6D7D3A-77AA-4FD3-8014-DC9C0A986175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85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of high frequency</a:t>
            </a:r>
            <a:endParaRPr lang="zh-CN" altLang="en-US" dirty="0"/>
          </a:p>
        </p:txBody>
      </p:sp>
      <p:sp>
        <p:nvSpPr>
          <p:cNvPr id="17" name="双括号 16">
            <a:extLst>
              <a:ext uri="{FF2B5EF4-FFF2-40B4-BE49-F238E27FC236}">
                <a16:creationId xmlns:a16="http://schemas.microsoft.com/office/drawing/2014/main" id="{062FC88B-FB78-4D60-981F-806222379BFD}"/>
              </a:ext>
            </a:extLst>
          </p:cNvPr>
          <p:cNvSpPr/>
          <p:nvPr/>
        </p:nvSpPr>
        <p:spPr>
          <a:xfrm>
            <a:off x="3161097" y="1076183"/>
            <a:ext cx="914400" cy="4449762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/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blipFill>
                <a:blip r:embed="rId2"/>
                <a:stretch>
                  <a:fillRect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DEB97F9F-F25A-48AF-B11E-4B35CE963406}"/>
              </a:ext>
            </a:extLst>
          </p:cNvPr>
          <p:cNvSpPr/>
          <p:nvPr/>
        </p:nvSpPr>
        <p:spPr>
          <a:xfrm>
            <a:off x="4761297" y="2843864"/>
            <a:ext cx="2438400" cy="457200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0" name="双括号 19">
            <a:extLst>
              <a:ext uri="{FF2B5EF4-FFF2-40B4-BE49-F238E27FC236}">
                <a16:creationId xmlns:a16="http://schemas.microsoft.com/office/drawing/2014/main" id="{CD8B89EE-7D37-44F6-B513-6A90F8F5B95A}"/>
              </a:ext>
            </a:extLst>
          </p:cNvPr>
          <p:cNvSpPr/>
          <p:nvPr/>
        </p:nvSpPr>
        <p:spPr>
          <a:xfrm>
            <a:off x="8225466" y="1967564"/>
            <a:ext cx="457200" cy="2209800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D0D34-B4B7-47CB-A8D0-0F7C2D76768B}"/>
              </a:ext>
            </a:extLst>
          </p:cNvPr>
          <p:cNvSpPr txBox="1"/>
          <p:nvPr/>
        </p:nvSpPr>
        <p:spPr>
          <a:xfrm>
            <a:off x="3008697" y="578861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Pixel value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EC859F-E88D-46FB-BA8A-2B70F535AC7A}"/>
              </a:ext>
            </a:extLst>
          </p:cNvPr>
          <p:cNvSpPr txBox="1"/>
          <p:nvPr/>
        </p:nvSpPr>
        <p:spPr>
          <a:xfrm>
            <a:off x="8073066" y="463456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Label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/>
              <p:nvPr/>
            </p:nvSpPr>
            <p:spPr>
              <a:xfrm>
                <a:off x="8149266" y="1967564"/>
                <a:ext cx="609600" cy="196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0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6" y="1967564"/>
                <a:ext cx="609600" cy="1969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BB1647E-1752-4F91-86E6-3EDEB557F39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0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Overparameterization</a:t>
            </a:r>
            <a:r>
              <a:rPr lang="zh-CN" altLang="en-US" sz="3200" dirty="0"/>
              <a:t> </a:t>
            </a:r>
            <a:r>
              <a:rPr lang="en-US" altLang="zh-CN" sz="3200" dirty="0"/>
              <a:t>puzzle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 1995, Zhang et al., 2016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26313" y="5407759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This trouble ignores deep learning?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8097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of high frequency</a:t>
            </a:r>
            <a:endParaRPr lang="zh-CN" altLang="en-US" dirty="0"/>
          </a:p>
        </p:txBody>
      </p:sp>
      <p:sp>
        <p:nvSpPr>
          <p:cNvPr id="17" name="双括号 16">
            <a:extLst>
              <a:ext uri="{FF2B5EF4-FFF2-40B4-BE49-F238E27FC236}">
                <a16:creationId xmlns:a16="http://schemas.microsoft.com/office/drawing/2014/main" id="{062FC88B-FB78-4D60-981F-806222379BFD}"/>
              </a:ext>
            </a:extLst>
          </p:cNvPr>
          <p:cNvSpPr/>
          <p:nvPr/>
        </p:nvSpPr>
        <p:spPr>
          <a:xfrm>
            <a:off x="3161097" y="1076183"/>
            <a:ext cx="914400" cy="4449762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/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blipFill>
                <a:blip r:embed="rId2"/>
                <a:stretch>
                  <a:fillRect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DEB97F9F-F25A-48AF-B11E-4B35CE963406}"/>
              </a:ext>
            </a:extLst>
          </p:cNvPr>
          <p:cNvSpPr/>
          <p:nvPr/>
        </p:nvSpPr>
        <p:spPr>
          <a:xfrm>
            <a:off x="4761297" y="2843864"/>
            <a:ext cx="2438400" cy="457200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0" name="双括号 19">
            <a:extLst>
              <a:ext uri="{FF2B5EF4-FFF2-40B4-BE49-F238E27FC236}">
                <a16:creationId xmlns:a16="http://schemas.microsoft.com/office/drawing/2014/main" id="{CD8B89EE-7D37-44F6-B513-6A90F8F5B95A}"/>
              </a:ext>
            </a:extLst>
          </p:cNvPr>
          <p:cNvSpPr/>
          <p:nvPr/>
        </p:nvSpPr>
        <p:spPr>
          <a:xfrm>
            <a:off x="8225466" y="1967564"/>
            <a:ext cx="457200" cy="2209800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D0D34-B4B7-47CB-A8D0-0F7C2D76768B}"/>
              </a:ext>
            </a:extLst>
          </p:cNvPr>
          <p:cNvSpPr txBox="1"/>
          <p:nvPr/>
        </p:nvSpPr>
        <p:spPr>
          <a:xfrm>
            <a:off x="3008697" y="578861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Pixel value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EC859F-E88D-46FB-BA8A-2B70F535AC7A}"/>
              </a:ext>
            </a:extLst>
          </p:cNvPr>
          <p:cNvSpPr txBox="1"/>
          <p:nvPr/>
        </p:nvSpPr>
        <p:spPr>
          <a:xfrm>
            <a:off x="8073066" y="463456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Label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/>
              <p:nvPr/>
            </p:nvSpPr>
            <p:spPr>
              <a:xfrm>
                <a:off x="8149266" y="1967564"/>
                <a:ext cx="609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0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6" y="1967564"/>
                <a:ext cx="6096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加号 2">
            <a:extLst>
              <a:ext uri="{FF2B5EF4-FFF2-40B4-BE49-F238E27FC236}">
                <a16:creationId xmlns:a16="http://schemas.microsoft.com/office/drawing/2014/main" id="{DFF97805-4D77-4CA5-B4FD-CAFCE636A72F}"/>
              </a:ext>
            </a:extLst>
          </p:cNvPr>
          <p:cNvSpPr/>
          <p:nvPr/>
        </p:nvSpPr>
        <p:spPr>
          <a:xfrm>
            <a:off x="3846897" y="1983606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A7A8C2-6019-44C9-A35C-2F188CB7364B}"/>
                  </a:ext>
                </a:extLst>
              </p:cNvPr>
              <p:cNvSpPr txBox="1"/>
              <p:nvPr/>
            </p:nvSpPr>
            <p:spPr>
              <a:xfrm>
                <a:off x="4151697" y="1888296"/>
                <a:ext cx="53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A7A8C2-6019-44C9-A35C-2F188CB73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97" y="1888296"/>
                <a:ext cx="5334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F991398-3FE5-467A-9AE1-69799399631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65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</a:t>
            </a:r>
            <a:r>
              <a:rPr lang="en-US" altLang="zh-CN" sz="3200" dirty="0"/>
              <a:t>-Principle in high dimension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3E7050CB-4369-46BD-BAEA-004B8A5E49A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5640" y="1183506"/>
                <a:ext cx="11135117" cy="4490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Nonuniform Discrete Fourier transform (NUDFT) for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0" lang="en-US" sz="2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)=</m:t>
                    </m:r>
                    <m:f>
                      <m:fPr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6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sSup>
                          <m:sSupPr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6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Difficulty: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Curse of dimensionality, i.e., #</a:t>
                </a:r>
                <a14:m>
                  <m:oMath xmlns:m="http://schemas.openxmlformats.org/officeDocument/2006/math">
                    <m:r>
                      <a:rPr kumimoji="0" lang="en-US" sz="2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𝐤</m:t>
                    </m:r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grows exponentially with dimension of problem </a:t>
                </a:r>
                <a14:m>
                  <m:oMath xmlns:m="http://schemas.openxmlformats.org/officeDocument/2006/math">
                    <m:r>
                      <a:rPr kumimoji="0" lang="en-US" sz="26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Our approaches: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Projection</a:t>
                </a: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i.e., choose </a:t>
                </a:r>
                <a14:m>
                  <m:oMath xmlns:m="http://schemas.openxmlformats.org/officeDocument/2006/math">
                    <m:r>
                      <a:rPr kumimoji="0" lang="en-US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𝐤</m:t>
                    </m:r>
                    <m:r>
                      <a:rPr kumimoji="0" lang="en-US" sz="2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26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sSub>
                      <m:sSubPr>
                        <m:ctrlPr>
                          <a:rPr kumimoji="0" lang="en-US" sz="26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6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sz="26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6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Filtering</a:t>
                </a:r>
                <a:endPara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3E7050CB-4369-46BD-BAEA-004B8A5E4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640" y="1183506"/>
                <a:ext cx="11135117" cy="4490987"/>
              </a:xfrm>
              <a:prstGeom prst="rect">
                <a:avLst/>
              </a:prstGeom>
              <a:blipFill>
                <a:blip r:embed="rId2"/>
                <a:stretch>
                  <a:fillRect l="-986" t="-12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A2B4434-EDE4-4136-8A7F-6B8FE02F90E2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798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Projection approach to examine F-Principle in H-D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11B1BE9-61C0-4014-AA74-B2C6C1A0C2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1526" y="985052"/>
                <a:ext cx="11229232" cy="5317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Nonuniform Discrete Fourier transform (NUDFT) for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5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5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5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5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Projection</a:t>
                </a: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i.e., choose </a:t>
                </a:r>
                <a14:m>
                  <m:oMath xmlns:m="http://schemas.openxmlformats.org/officeDocument/2006/math">
                    <m:r>
                      <a:rPr kumimoji="0" lang="en-US" sz="25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𝐤</m:t>
                    </m:r>
                    <m:r>
                      <a:rPr kumimoji="0" lang="en-US" sz="25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5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sSub>
                      <m:sSubPr>
                        <m:ctrlPr>
                          <a:rPr kumimoji="0" lang="en-US" sz="25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5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sz="25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altLang="zh-CN" sz="25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altLang="zh-CN" sz="2500" b="0" i="1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kumimoji="0" lang="en-US" altLang="zh-CN" sz="2500" b="0" i="1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1" i="0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500" b="1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altLang="zh-CN" sz="25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5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5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altLang="zh-CN" sz="25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5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b>
                      <m:sSubPr>
                        <m:ctrlPr>
                          <a:rPr kumimoji="0" lang="en-US" altLang="zh-CN" sz="25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5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altLang="zh-CN" sz="25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altLang="zh-CN" sz="25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altLang="zh-CN" sz="2500" b="0" i="1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d>
                      <m:d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one dimensional Fourier transform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For example: Select the direction where data has the largest variance, i.e., first principle direction</a:t>
                </a: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11B1BE9-61C0-4014-AA74-B2C6C1A0C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526" y="985052"/>
                <a:ext cx="11229232" cy="5317383"/>
              </a:xfrm>
              <a:prstGeom prst="rect">
                <a:avLst/>
              </a:prstGeom>
              <a:blipFill>
                <a:blip r:embed="rId2"/>
                <a:stretch>
                  <a:fillRect l="-869" t="-1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2E68E44-544C-41D5-A520-7E58E27DBBA7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082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Projection approach to examine F-Principle in H-D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1B138-CF39-4DBB-AB99-791D445E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44" y="1563356"/>
            <a:ext cx="6076147" cy="23277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77431F-7C36-4B68-86EB-40BC96C1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44" y="4001931"/>
            <a:ext cx="6164362" cy="22692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152C1033-047E-4FB9-9E73-5BCBB30679F0}"/>
              </a:ext>
            </a:extLst>
          </p:cNvPr>
          <p:cNvSpPr txBox="1"/>
          <p:nvPr/>
        </p:nvSpPr>
        <p:spPr>
          <a:xfrm>
            <a:off x="763050" y="2286456"/>
            <a:ext cx="26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MNIST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13C1D9E3-142E-416F-84DB-69E78A8A3D19}"/>
              </a:ext>
            </a:extLst>
          </p:cNvPr>
          <p:cNvSpPr txBox="1"/>
          <p:nvPr/>
        </p:nvSpPr>
        <p:spPr>
          <a:xfrm>
            <a:off x="763050" y="4614239"/>
            <a:ext cx="26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B2B99149-534A-4999-BF8D-4561EC2A2C65}"/>
                  </a:ext>
                </a:extLst>
              </p:cNvPr>
              <p:cNvSpPr txBox="1"/>
              <p:nvPr/>
            </p:nvSpPr>
            <p:spPr>
              <a:xfrm>
                <a:off x="2687363" y="872299"/>
                <a:ext cx="7352324" cy="580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Relative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/|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B2B99149-534A-4999-BF8D-4561EC2A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63" y="872299"/>
                <a:ext cx="7352324" cy="580736"/>
              </a:xfrm>
              <a:prstGeom prst="rect">
                <a:avLst/>
              </a:prstGeom>
              <a:blipFill>
                <a:blip r:embed="rId4"/>
                <a:stretch>
                  <a:fillRect l="-1741" t="-5263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B183A33-A2D7-4C39-AF88-B1630E147E6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768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Filtering approach to examine F-Principle in H-D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29B017-D28D-48A9-BA31-485A37C6A84F}"/>
              </a:ext>
            </a:extLst>
          </p:cNvPr>
          <p:cNvCxnSpPr/>
          <p:nvPr/>
        </p:nvCxnSpPr>
        <p:spPr>
          <a:xfrm>
            <a:off x="1207710" y="3423872"/>
            <a:ext cx="229137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673E4BC-9954-4169-8699-CB0B565835D9}"/>
              </a:ext>
            </a:extLst>
          </p:cNvPr>
          <p:cNvCxnSpPr/>
          <p:nvPr/>
        </p:nvCxnSpPr>
        <p:spPr>
          <a:xfrm flipV="1">
            <a:off x="1460515" y="1794089"/>
            <a:ext cx="0" cy="19202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F9DC07E-677F-4402-ABF9-83D3EAAA5717}"/>
              </a:ext>
            </a:extLst>
          </p:cNvPr>
          <p:cNvSpPr/>
          <p:nvPr/>
        </p:nvSpPr>
        <p:spPr>
          <a:xfrm>
            <a:off x="1455136" y="2051387"/>
            <a:ext cx="1140311" cy="506495"/>
          </a:xfrm>
          <a:custGeom>
            <a:avLst/>
            <a:gdLst>
              <a:gd name="connsiteX0" fmla="*/ 0 w 1140311"/>
              <a:gd name="connsiteY0" fmla="*/ 60052 h 506495"/>
              <a:gd name="connsiteX1" fmla="*/ 640080 w 1140311"/>
              <a:gd name="connsiteY1" fmla="*/ 38537 h 506495"/>
              <a:gd name="connsiteX2" fmla="*/ 1140311 w 1140311"/>
              <a:gd name="connsiteY2" fmla="*/ 506495 h 50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506495">
                <a:moveTo>
                  <a:pt x="0" y="60052"/>
                </a:moveTo>
                <a:cubicBezTo>
                  <a:pt x="225014" y="12091"/>
                  <a:pt x="450028" y="-35870"/>
                  <a:pt x="640080" y="38537"/>
                </a:cubicBezTo>
                <a:cubicBezTo>
                  <a:pt x="830132" y="112944"/>
                  <a:pt x="1034527" y="415055"/>
                  <a:pt x="1140311" y="506495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0CBE0B2-D2E6-4477-8F11-66AF4E8637FA}"/>
              </a:ext>
            </a:extLst>
          </p:cNvPr>
          <p:cNvSpPr/>
          <p:nvPr/>
        </p:nvSpPr>
        <p:spPr>
          <a:xfrm>
            <a:off x="2584689" y="2552503"/>
            <a:ext cx="876748" cy="683110"/>
          </a:xfrm>
          <a:custGeom>
            <a:avLst/>
            <a:gdLst>
              <a:gd name="connsiteX0" fmla="*/ 0 w 876748"/>
              <a:gd name="connsiteY0" fmla="*/ 0 h 683110"/>
              <a:gd name="connsiteX1" fmla="*/ 527125 w 876748"/>
              <a:gd name="connsiteY1" fmla="*/ 559397 h 683110"/>
              <a:gd name="connsiteX2" fmla="*/ 876748 w 876748"/>
              <a:gd name="connsiteY2" fmla="*/ 683110 h 68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748" h="683110">
                <a:moveTo>
                  <a:pt x="0" y="0"/>
                </a:moveTo>
                <a:cubicBezTo>
                  <a:pt x="190500" y="222772"/>
                  <a:pt x="381000" y="445545"/>
                  <a:pt x="527125" y="559397"/>
                </a:cubicBezTo>
                <a:cubicBezTo>
                  <a:pt x="673250" y="673249"/>
                  <a:pt x="805927" y="650837"/>
                  <a:pt x="876748" y="68311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85AB3B8-4E5B-4569-8CFB-DC4C85954C46}"/>
              </a:ext>
            </a:extLst>
          </p:cNvPr>
          <p:cNvCxnSpPr>
            <a:cxnSpLocks/>
          </p:cNvCxnSpPr>
          <p:nvPr/>
        </p:nvCxnSpPr>
        <p:spPr>
          <a:xfrm flipH="1">
            <a:off x="2584689" y="1476738"/>
            <a:ext cx="10760" cy="193099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lgDash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AC48F08-8B26-481D-B9A0-C32EBEF2CEF7}"/>
                  </a:ext>
                </a:extLst>
              </p:cNvPr>
              <p:cNvSpPr txBox="1"/>
              <p:nvPr/>
            </p:nvSpPr>
            <p:spPr>
              <a:xfrm>
                <a:off x="1148554" y="1358865"/>
                <a:ext cx="2104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low-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AC48F08-8B26-481D-B9A0-C32EBEF2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4" y="1358865"/>
                <a:ext cx="2104620" cy="461665"/>
              </a:xfrm>
              <a:prstGeom prst="rect">
                <a:avLst/>
              </a:prstGeom>
              <a:blipFill>
                <a:blip r:embed="rId2"/>
                <a:stretch>
                  <a:fillRect l="-4335" t="-9211" r="-1040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下 30">
            <a:extLst>
              <a:ext uri="{FF2B5EF4-FFF2-40B4-BE49-F238E27FC236}">
                <a16:creationId xmlns:a16="http://schemas.microsoft.com/office/drawing/2014/main" id="{58B72114-AF41-405D-8458-CADA2195CAD9}"/>
              </a:ext>
            </a:extLst>
          </p:cNvPr>
          <p:cNvSpPr/>
          <p:nvPr/>
        </p:nvSpPr>
        <p:spPr>
          <a:xfrm>
            <a:off x="1912336" y="1701302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BB470908-2D19-4422-8F20-EF41B74139E1}"/>
              </a:ext>
            </a:extLst>
          </p:cNvPr>
          <p:cNvSpPr/>
          <p:nvPr/>
        </p:nvSpPr>
        <p:spPr>
          <a:xfrm rot="1580540">
            <a:off x="3135394" y="2583418"/>
            <a:ext cx="146483" cy="55269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8FBBAA-D2FE-439E-B92C-E3DEFE4EE4D6}"/>
                  </a:ext>
                </a:extLst>
              </p:cNvPr>
              <p:cNvSpPr txBox="1"/>
              <p:nvPr/>
            </p:nvSpPr>
            <p:spPr>
              <a:xfrm>
                <a:off x="2556001" y="2273708"/>
                <a:ext cx="25052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high-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8FBBAA-D2FE-439E-B92C-E3DEFE4E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01" y="2273708"/>
                <a:ext cx="250524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头: 下 33">
            <a:extLst>
              <a:ext uri="{FF2B5EF4-FFF2-40B4-BE49-F238E27FC236}">
                <a16:creationId xmlns:a16="http://schemas.microsoft.com/office/drawing/2014/main" id="{6F776871-739C-418D-9E5D-B2960CA885F6}"/>
              </a:ext>
            </a:extLst>
          </p:cNvPr>
          <p:cNvSpPr/>
          <p:nvPr/>
        </p:nvSpPr>
        <p:spPr>
          <a:xfrm rot="1580540">
            <a:off x="3135396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53C5DE81-DF47-4B4A-B912-A22A528F6F0F}"/>
              </a:ext>
            </a:extLst>
          </p:cNvPr>
          <p:cNvSpPr/>
          <p:nvPr/>
        </p:nvSpPr>
        <p:spPr>
          <a:xfrm rot="1580540">
            <a:off x="3135397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B9E6FA4D-6E8E-458E-8EC4-D9FBFF6DF9AF}"/>
              </a:ext>
            </a:extLst>
          </p:cNvPr>
          <p:cNvSpPr/>
          <p:nvPr/>
        </p:nvSpPr>
        <p:spPr>
          <a:xfrm>
            <a:off x="1912337" y="1701302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2602A7E8-6C61-4A84-91EC-889FD3BF3F34}"/>
              </a:ext>
            </a:extLst>
          </p:cNvPr>
          <p:cNvSpPr/>
          <p:nvPr/>
        </p:nvSpPr>
        <p:spPr>
          <a:xfrm rot="1580540">
            <a:off x="3135398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200BAF7-CED4-424B-B311-D261ED75D97B}"/>
                  </a:ext>
                </a:extLst>
              </p:cNvPr>
              <p:cNvSpPr txBox="1"/>
              <p:nvPr/>
            </p:nvSpPr>
            <p:spPr>
              <a:xfrm>
                <a:off x="2356208" y="3466646"/>
                <a:ext cx="349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200BAF7-CED4-424B-B311-D261ED75D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08" y="3466646"/>
                <a:ext cx="349624" cy="461665"/>
              </a:xfrm>
              <a:prstGeom prst="rect">
                <a:avLst/>
              </a:prstGeom>
              <a:blipFill>
                <a:blip r:embed="rId4"/>
                <a:stretch>
                  <a:fillRect l="-5263" r="-33333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3D2C4C8-CC4C-4065-B0A6-1C06EF19AD6C}"/>
              </a:ext>
            </a:extLst>
          </p:cNvPr>
          <p:cNvCxnSpPr>
            <a:cxnSpLocks/>
          </p:cNvCxnSpPr>
          <p:nvPr/>
        </p:nvCxnSpPr>
        <p:spPr>
          <a:xfrm flipV="1">
            <a:off x="6613932" y="1314694"/>
            <a:ext cx="0" cy="2401184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0E61607-3B8E-4C94-9E2B-310526E9F846}"/>
              </a:ext>
            </a:extLst>
          </p:cNvPr>
          <p:cNvCxnSpPr>
            <a:cxnSpLocks/>
          </p:cNvCxnSpPr>
          <p:nvPr/>
        </p:nvCxnSpPr>
        <p:spPr>
          <a:xfrm>
            <a:off x="5089932" y="2598869"/>
            <a:ext cx="3048000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3C59FD2B-424A-4D90-841D-FEC8E14ED609}"/>
              </a:ext>
            </a:extLst>
          </p:cNvPr>
          <p:cNvSpPr/>
          <p:nvPr/>
        </p:nvSpPr>
        <p:spPr>
          <a:xfrm>
            <a:off x="6080534" y="2065473"/>
            <a:ext cx="1066798" cy="106679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18739F-AA95-4DC5-8EA9-7217F537BECF}"/>
              </a:ext>
            </a:extLst>
          </p:cNvPr>
          <p:cNvSpPr txBox="1"/>
          <p:nvPr/>
        </p:nvSpPr>
        <p:spPr>
          <a:xfrm>
            <a:off x="2583132" y="761979"/>
            <a:ext cx="74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Product with an indicator function in Fourier space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76CC4AA-54A1-4BCA-AC68-55687D98B6C1}"/>
                  </a:ext>
                </a:extLst>
              </p:cNvPr>
              <p:cNvSpPr txBox="1"/>
              <p:nvPr/>
            </p:nvSpPr>
            <p:spPr>
              <a:xfrm>
                <a:off x="8546329" y="1523958"/>
                <a:ext cx="3149201" cy="510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𝑙𝑜𝑤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76CC4AA-54A1-4BCA-AC68-55687D98B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329" y="1523958"/>
                <a:ext cx="3149201" cy="510524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3E29DD89-8964-49FB-BFF2-626E81879BCC}"/>
              </a:ext>
            </a:extLst>
          </p:cNvPr>
          <p:cNvSpPr txBox="1"/>
          <p:nvPr/>
        </p:nvSpPr>
        <p:spPr>
          <a:xfrm>
            <a:off x="8854116" y="241286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Gaussian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approximate indicator function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5203892-B801-4131-BF53-35C9A1539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247" y="3889385"/>
            <a:ext cx="4062776" cy="93075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C348297-5559-4F4F-A9A1-EE4D7040A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064" y="5044309"/>
            <a:ext cx="4161666" cy="86456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10192EE-1156-41BB-A731-AA2DCBD24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932" y="3868517"/>
            <a:ext cx="4062777" cy="100046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F99D9EA-D8C5-4276-AB47-C13B3C132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4272" y="5124310"/>
            <a:ext cx="4062778" cy="9269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CBCEA3-3DB5-4B44-AFBA-C31707BCFC7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10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178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Filtering approach to examine F-Principle in H-D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AC7517-E460-4DD4-B34B-C1C3DFB3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29" y="1131873"/>
            <a:ext cx="8566647" cy="5110167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CD37DA10-6AB3-428B-B43F-E55E7987F0C9}"/>
              </a:ext>
            </a:extLst>
          </p:cNvPr>
          <p:cNvSpPr txBox="1"/>
          <p:nvPr/>
        </p:nvSpPr>
        <p:spPr>
          <a:xfrm>
            <a:off x="5376765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070CC55-145C-4341-82AA-83C2C3D5A332}"/>
              </a:ext>
            </a:extLst>
          </p:cNvPr>
          <p:cNvSpPr txBox="1"/>
          <p:nvPr/>
        </p:nvSpPr>
        <p:spPr>
          <a:xfrm>
            <a:off x="8280950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2D31C6B-4D81-4854-9049-A1F6AE28CF3F}"/>
              </a:ext>
            </a:extLst>
          </p:cNvPr>
          <p:cNvSpPr txBox="1"/>
          <p:nvPr/>
        </p:nvSpPr>
        <p:spPr>
          <a:xfrm>
            <a:off x="2554145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MNIST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31377F-4CFD-4FBF-BD65-F9DEFC5D3A3D}"/>
              </a:ext>
            </a:extLst>
          </p:cNvPr>
          <p:cNvSpPr/>
          <p:nvPr/>
        </p:nvSpPr>
        <p:spPr>
          <a:xfrm>
            <a:off x="5926453" y="6457890"/>
            <a:ext cx="3217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Xu et al., (2019, 1901.06523)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7EB99B-FDD5-44B8-ABAA-B8789C6F15F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504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91B1-0975-470D-A041-F59017B3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7" y="2924313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More Experiments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-- High dimensional data</a:t>
            </a:r>
            <a:br>
              <a:rPr lang="en-US" altLang="zh-CN" sz="2400" dirty="0">
                <a:solidFill>
                  <a:schemeClr val="tx2"/>
                </a:solidFill>
              </a:rPr>
            </a:br>
            <a:r>
              <a:rPr lang="en-US" altLang="zh-CN" sz="2400" dirty="0">
                <a:solidFill>
                  <a:schemeClr val="tx2"/>
                </a:solidFill>
              </a:rPr>
              <a:t>-- Non-gradient descent training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9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Conjugate Gradient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32C95E-B0EB-4E99-8DBB-1D6DAA87C1C6}"/>
                  </a:ext>
                </a:extLst>
              </p:cNvPr>
              <p:cNvSpPr txBox="1"/>
              <p:nvPr/>
            </p:nvSpPr>
            <p:spPr>
              <a:xfrm>
                <a:off x="680278" y="1665357"/>
                <a:ext cx="36443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DNN: 1-100-10-1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32C95E-B0EB-4E99-8DBB-1D6DAA87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8" y="1665357"/>
                <a:ext cx="3644348" cy="707886"/>
              </a:xfrm>
              <a:prstGeom prst="rect">
                <a:avLst/>
              </a:prstGeom>
              <a:blipFill>
                <a:blip r:embed="rId2"/>
                <a:stretch>
                  <a:fillRect l="-1843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13555A3-62E5-4D43-8005-E59C7D2C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2" y="2316922"/>
            <a:ext cx="4128931" cy="2992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E0B623-9CEF-441F-8498-21248401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957" y="2504661"/>
            <a:ext cx="5567801" cy="22484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687801-BC96-4DD7-916D-22C376E580F9}"/>
              </a:ext>
            </a:extLst>
          </p:cNvPr>
          <p:cNvSpPr txBox="1"/>
          <p:nvPr/>
        </p:nvSpPr>
        <p:spPr>
          <a:xfrm>
            <a:off x="7103165" y="1609036"/>
            <a:ext cx="3644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MNIST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DNN: CNN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7BAA5B-5D71-42D5-8D5E-C7EB694B0527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1118726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Truncated Newton algorithm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11AE5-54C8-426B-BA53-6FD80764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1" y="1343447"/>
            <a:ext cx="10606157" cy="4426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90E47B-0E4C-4EF6-A7D5-9CA5ECDAF6DB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3597131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BFGS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1F949-7040-474D-8F27-12C2E597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57" y="1022626"/>
            <a:ext cx="5558212" cy="48127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01D565-82C4-4880-90B4-C6DFD9690DAA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355357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20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Non-gradient methods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9028F-C97C-4F91-9D94-FC39D4FE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09" y="1596369"/>
            <a:ext cx="8812696" cy="39673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64FEF4-199E-4220-BFC1-12E9BF6DC178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2758100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Monte-Carlo-Like algorithm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6895EB-4BAC-4ED8-90B9-B27228F8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70" y="1169324"/>
            <a:ext cx="8340035" cy="4671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95BEFF-87BA-4863-9F45-DB0783E2AF49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829354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2F7330-4C59-B46F-492D-612046EA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Summary: Frequency Principle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898E1-34BD-6243-D92E-4BD47D3DA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Frequency Principle: DNN learns from low to high frequency</a:t>
            </a:r>
          </a:p>
          <a:p>
            <a:r>
              <a:rPr lang="en-US" altLang="zh-CN" dirty="0"/>
              <a:t>Experiments: start from 1-dim to n-dim data </a:t>
            </a:r>
          </a:p>
          <a:p>
            <a:r>
              <a:rPr lang="en-US" altLang="zh-CN" dirty="0"/>
              <a:t>Theory: start from 1d to general cases</a:t>
            </a:r>
          </a:p>
          <a:p>
            <a:r>
              <a:rPr lang="en-US" altLang="zh-CN" dirty="0"/>
              <a:t>Generalization: good for low frequency function</a:t>
            </a:r>
          </a:p>
          <a:p>
            <a:r>
              <a:rPr lang="en-US" altLang="zh-CN" dirty="0" err="1"/>
              <a:t>MscaleDNN</a:t>
            </a:r>
            <a:r>
              <a:rPr lang="en-US" altLang="zh-CN" dirty="0"/>
              <a:t>: accelerate learning of high frequency</a:t>
            </a:r>
          </a:p>
          <a:p>
            <a:r>
              <a:rPr lang="en-US" altLang="zh-CN" dirty="0"/>
              <a:t>More experiments beyond gradient-based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608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8D23D-6CDF-DDE6-181B-BB0D66EF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High-dimensional case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B135C-7A5B-E044-6E73-090704288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78AA2E-551A-D57C-3DE4-5B5310256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770957-7582-C938-9CCC-8853982C0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D62991-BB50-4553-F87B-230B163399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110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版式类型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73810" y="1489615"/>
            <a:ext cx="4095891" cy="389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封面版式：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6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目录版式：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过渡页版式：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内页版式：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封底版式：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空白页：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24" y="1489615"/>
            <a:ext cx="5673587" cy="3896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字体与配色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8875"/>
            <a:ext cx="4181475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70" y="3473450"/>
            <a:ext cx="16478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81491" y="1115928"/>
            <a:ext cx="5791880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标题：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华为鸿蒙字体（简体中文）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HarmonyOS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 Sans SC Black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491" y="2960599"/>
            <a:ext cx="5748338" cy="149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正文：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华为鸿蒙字体（简体中文）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fr-FR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HarmonyOS Sans SC Light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1708" y="5855728"/>
            <a:ext cx="6833734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说明：华为鸿蒙字体免费向社会开放使用，是鸿蒙操作系统的默认字体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5D66-A4D6-FEF4-B331-275BC26A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61516"/>
                </a:solidFill>
              </a:rPr>
              <a:t>Double Descent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BAD578-6818-ABA0-107D-8E6AE5A0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4255" y="762000"/>
            <a:ext cx="9603489" cy="533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3DE89F-12BD-1AA5-7D97-F59DFC3DAE30}"/>
              </a:ext>
            </a:extLst>
          </p:cNvPr>
          <p:cNvSpPr txBox="1"/>
          <p:nvPr/>
        </p:nvSpPr>
        <p:spPr>
          <a:xfrm>
            <a:off x="136465" y="5765181"/>
            <a:ext cx="782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solidFill>
                  <a:schemeClr val="tx2"/>
                </a:solidFill>
              </a:rPr>
              <a:t>Belkin, Mikhail, et al. "Reconciling modern machine-learning practice and the classical bias–variance trade-off." </a:t>
            </a:r>
            <a:r>
              <a:rPr lang="en" altLang="zh-CN" sz="1400" i="1" dirty="0">
                <a:solidFill>
                  <a:schemeClr val="tx2"/>
                </a:solidFill>
              </a:rPr>
              <a:t>Proceedings of the National Academy of Sciences</a:t>
            </a:r>
            <a:r>
              <a:rPr lang="en" altLang="zh-CN" sz="1400" dirty="0">
                <a:solidFill>
                  <a:schemeClr val="tx2"/>
                </a:solidFill>
              </a:rPr>
              <a:t> 116.32 (2019): 15849-15854.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18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65043" y="185530"/>
            <a:ext cx="11429516" cy="76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Generalization on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one-dim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data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5BE67-3076-7778-E647-1341C2D1E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886"/>
          <a:stretch/>
        </p:blipFill>
        <p:spPr>
          <a:xfrm>
            <a:off x="-213047" y="1412415"/>
            <a:ext cx="8597850" cy="2502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42689A-74F7-C84E-97C2-9AF04FFB1647}"/>
              </a:ext>
            </a:extLst>
          </p:cNvPr>
          <p:cNvSpPr txBox="1"/>
          <p:nvPr/>
        </p:nvSpPr>
        <p:spPr>
          <a:xfrm>
            <a:off x="7946571" y="1896897"/>
            <a:ext cx="398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Frequency principles fails,</a:t>
            </a:r>
          </a:p>
          <a:p>
            <a:r>
              <a:rPr lang="en-US" altLang="zh-CN" sz="2400" dirty="0">
                <a:solidFill>
                  <a:schemeClr val="tx2"/>
                </a:solidFill>
              </a:rPr>
              <a:t>Oscillation, bad gene.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FEF0BC-E6AC-1CD8-169F-D3B06A5DE8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085" y="3707614"/>
            <a:ext cx="7830457" cy="254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F5387A-9440-9EF3-1C98-2EB2CD697355}"/>
                  </a:ext>
                </a:extLst>
              </p:cNvPr>
              <p:cNvSpPr txBox="1"/>
              <p:nvPr/>
            </p:nvSpPr>
            <p:spPr>
              <a:xfrm>
                <a:off x="341086" y="838622"/>
                <a:ext cx="7272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0" dirty="0">
                    <a:solidFill>
                      <a:schemeClr val="tx2"/>
                    </a:solidFill>
                  </a:rPr>
                  <a:t>Target</a:t>
                </a:r>
                <a:r>
                  <a:rPr lang="zh-CN" altLang="en-US" sz="3200" b="0" dirty="0">
                    <a:solidFill>
                      <a:schemeClr val="tx2"/>
                    </a:solidFill>
                  </a:rPr>
                  <a:t>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⁡(5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F5387A-9440-9EF3-1C98-2EB2CD69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6" y="838622"/>
                <a:ext cx="7272453" cy="584775"/>
              </a:xfrm>
              <a:prstGeom prst="rect">
                <a:avLst/>
              </a:prstGeom>
              <a:blipFill>
                <a:blip r:embed="rId4"/>
                <a:stretch>
                  <a:fillRect l="-2179" t="-20000" b="-3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B147ACC-CA71-7D86-61AA-76B56458854F}"/>
              </a:ext>
            </a:extLst>
          </p:cNvPr>
          <p:cNvSpPr txBox="1"/>
          <p:nvPr/>
        </p:nvSpPr>
        <p:spPr>
          <a:xfrm>
            <a:off x="7946571" y="4192096"/>
            <a:ext cx="398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Frequency principles holds,</a:t>
            </a:r>
          </a:p>
          <a:p>
            <a:r>
              <a:rPr lang="en-US" altLang="zh-CN" sz="2400" dirty="0">
                <a:solidFill>
                  <a:schemeClr val="tx2"/>
                </a:solidFill>
              </a:rPr>
              <a:t>flat, good gene.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24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91B1-0975-470D-A041-F59017B3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7" y="2924313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Understanding generalization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68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Effect of early stopping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27D15-25B4-4B35-8930-F28A9BBD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1" y="1580015"/>
            <a:ext cx="5904994" cy="3936663"/>
          </a:xfrm>
          <a:prstGeom prst="rect">
            <a:avLst/>
          </a:prstGeom>
        </p:spPr>
      </p:pic>
      <p:pic>
        <p:nvPicPr>
          <p:cNvPr id="6" name="图片 5" descr="图片包含 地图, 文字&#10;&#10;已生成极高可信度的说明">
            <a:extLst>
              <a:ext uri="{FF2B5EF4-FFF2-40B4-BE49-F238E27FC236}">
                <a16:creationId xmlns:a16="http://schemas.microsoft.com/office/drawing/2014/main" id="{3185032F-7775-4DE7-8923-846E6382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015"/>
            <a:ext cx="5904993" cy="39366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5ADD1A-C83D-4D82-B625-01C02AEC495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86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>
            <a:off x="3727450" y="1046559"/>
            <a:ext cx="4965700" cy="1538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 our series</a:t>
            </a:r>
            <a:r>
              <a:rPr lang="zh-CN" altLang="en-US" dirty="0"/>
              <a:t>：</a:t>
            </a:r>
            <a:r>
              <a:rPr lang="en-US" altLang="zh-CN" dirty="0"/>
              <a:t>Implicit bias (regularization)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6731769" y="3171475"/>
            <a:ext cx="85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Train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44C6-89F0-466C-949F-E70AD72679A8}" type="slidenum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/>
              <p:cNvSpPr txBox="1"/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altLang="zh-CN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zh-CN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US" altLang="zh-CN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CN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37" y="3900247"/>
                <a:ext cx="4076700" cy="1016497"/>
              </a:xfrm>
              <a:prstGeom prst="rect">
                <a:avLst/>
              </a:prstGeom>
              <a:blipFill>
                <a:blip r:embed="rId2"/>
                <a:stretch>
                  <a:fillRect t="-104938" b="-15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198097" y="3369862"/>
            <a:ext cx="2311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#para&gt; #sample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57480" y="3577610"/>
            <a:ext cx="825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01656" y="3362166"/>
            <a:ext cx="13468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Mul. Sol.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>
            <a:off x="6519333" y="3577610"/>
            <a:ext cx="12387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78793" y="3369862"/>
            <a:ext cx="2822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Sol. With good gen.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559" y="1453647"/>
            <a:ext cx="1566947" cy="98149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630697" y="4176473"/>
            <a:ext cx="4621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But, no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微软雅黑"/>
              </a:rPr>
              <a:t>difference in loss function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83040" y="4883586"/>
            <a:ext cx="974856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key Question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What is implicit bias of</a:t>
            </a:r>
            <a:r>
              <a:rPr kumimoji="0" lang="en-US" altLang="zh-CN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neural networks during training?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080" y="1435239"/>
            <a:ext cx="1591937" cy="981495"/>
          </a:xfrm>
          <a:prstGeom prst="rect">
            <a:avLst/>
          </a:prstGeom>
        </p:spPr>
      </p:pic>
      <p:sp>
        <p:nvSpPr>
          <p:cNvPr id="74" name="矩形: 圆角 73"/>
          <p:cNvSpPr/>
          <p:nvPr/>
        </p:nvSpPr>
        <p:spPr>
          <a:xfrm>
            <a:off x="2254140" y="3288952"/>
            <a:ext cx="2172539" cy="5583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901691" y="2729759"/>
            <a:ext cx="0" cy="559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21423" y="1044508"/>
            <a:ext cx="3028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Loss=0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4398" y="1695153"/>
            <a:ext cx="945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……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7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0" grpId="0"/>
      <p:bldP spid="5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Generalization difference</a:t>
            </a:r>
            <a:r>
              <a:rPr lang="en-US" sz="3200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/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Even #‘-1’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  1;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  <a:sym typeface="Wingdings" panose="05000000000000000000" pitchFamily="2" charset="2"/>
                  </a:rPr>
                  <a:t>Odd  #‘-1’  -1.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175B59-3CEC-4591-9FEC-968AB7B25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328" y="4048509"/>
                <a:ext cx="2819400" cy="1359218"/>
              </a:xfrm>
              <a:prstGeom prst="rect">
                <a:avLst/>
              </a:prstGeom>
              <a:blipFill>
                <a:blip r:embed="rId2"/>
                <a:stretch>
                  <a:fillRect t="-13453" b="-7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MNIST">
            <a:extLst>
              <a:ext uri="{FF2B5EF4-FFF2-40B4-BE49-F238E27FC236}">
                <a16:creationId xmlns:a16="http://schemas.microsoft.com/office/drawing/2014/main" id="{7EDAC23E-41D3-4116-A0FC-713F1D61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5" y="4152770"/>
            <a:ext cx="1804147" cy="13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ifar 10\">
            <a:extLst>
              <a:ext uri="{FF2B5EF4-FFF2-40B4-BE49-F238E27FC236}">
                <a16:creationId xmlns:a16="http://schemas.microsoft.com/office/drawing/2014/main" id="{247D19E8-2654-4CAA-861B-E025A04D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68177"/>
            <a:ext cx="1489872" cy="15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539564-C8C3-4895-A132-8DBB631870E6}"/>
              </a:ext>
            </a:extLst>
          </p:cNvPr>
          <p:cNvSpPr txBox="1"/>
          <p:nvPr/>
        </p:nvSpPr>
        <p:spPr>
          <a:xfrm>
            <a:off x="1542236" y="5763230"/>
            <a:ext cx="241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96.3%&gt;&gt;10%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6E39D-2740-4048-AF7F-B30A3F7F52E3}"/>
              </a:ext>
            </a:extLst>
          </p:cNvPr>
          <p:cNvSpPr txBox="1"/>
          <p:nvPr/>
        </p:nvSpPr>
        <p:spPr>
          <a:xfrm>
            <a:off x="4718808" y="579884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72% %&gt;&gt;10%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C76F70-B1E5-4F5E-B57B-C5CFF172F2B4}"/>
              </a:ext>
            </a:extLst>
          </p:cNvPr>
          <p:cNvSpPr txBox="1"/>
          <p:nvPr/>
        </p:nvSpPr>
        <p:spPr>
          <a:xfrm>
            <a:off x="7457736" y="5798848"/>
            <a:ext cx="2823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Test accuracy: ~50%, random guess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5C17BF-4DF6-46F0-AC38-D25A711CD097}"/>
              </a:ext>
            </a:extLst>
          </p:cNvPr>
          <p:cNvSpPr txBox="1"/>
          <p:nvPr/>
        </p:nvSpPr>
        <p:spPr>
          <a:xfrm>
            <a:off x="3454462" y="773107"/>
            <a:ext cx="6132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F-Principe: DNN prefers low frequencies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0ED9CA-39B0-4D4D-A577-28528EB9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53269"/>
            <a:ext cx="9144000" cy="2606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8EC94D-3EB7-4698-B5D6-D5B44CBD4722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98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BB35-CA5B-F1C1-3C58-420D47A8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65630-0DDE-6F1B-D161-1E874BCB4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232" y="2808288"/>
            <a:ext cx="7865535" cy="620712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Real data is too complex!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35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YjhlNWEzMGU3MDA2NTBlZmI2YzNlOWU0NjNjMTdhN2MifQ==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5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2124</Words>
  <Application>Microsoft Office PowerPoint</Application>
  <PresentationFormat>宽屏</PresentationFormat>
  <Paragraphs>405</Paragraphs>
  <Slides>80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80</vt:i4>
      </vt:variant>
    </vt:vector>
  </HeadingPairs>
  <TitlesOfParts>
    <vt:vector size="101" baseType="lpstr">
      <vt:lpstr>Calibri (Body)</vt:lpstr>
      <vt:lpstr>medium-content-sans-serif-font</vt:lpstr>
      <vt:lpstr>mp-quote</vt:lpstr>
      <vt:lpstr>NimbusRomNo9L-Medi</vt:lpstr>
      <vt:lpstr>NimbusRomNo9L-Regu</vt:lpstr>
      <vt:lpstr>等线</vt:lpstr>
      <vt:lpstr>宋体</vt:lpstr>
      <vt:lpstr>微软雅黑</vt:lpstr>
      <vt:lpstr>Arial</vt:lpstr>
      <vt:lpstr>Book Antiqua</vt:lpstr>
      <vt:lpstr>Cambria Math</vt:lpstr>
      <vt:lpstr>Georgia</vt:lpstr>
      <vt:lpstr>Helvetica</vt:lpstr>
      <vt:lpstr>Times New Roman</vt:lpstr>
      <vt:lpstr>Wingdings</vt:lpstr>
      <vt:lpstr>自定义设计方案</vt:lpstr>
      <vt:lpstr>2_自定义设计方案</vt:lpstr>
      <vt:lpstr>8_自定义设计方案</vt:lpstr>
      <vt:lpstr>1_自定义设计方案</vt:lpstr>
      <vt:lpstr>Office 主题​​</vt:lpstr>
      <vt:lpstr>Default Design</vt:lpstr>
      <vt:lpstr>Lecture 2 Frequency Principle/Spectral Bias</vt:lpstr>
      <vt:lpstr>Start from traditional generalization gap</vt:lpstr>
      <vt:lpstr> model: millions of parameters  five data points</vt:lpstr>
      <vt:lpstr>DNN says: NO!</vt:lpstr>
      <vt:lpstr>One-dimensional fitting</vt:lpstr>
      <vt:lpstr>Overparameterization puzzle</vt:lpstr>
      <vt:lpstr>Long-standing problems</vt:lpstr>
      <vt:lpstr>PowerPoint 演示文稿</vt:lpstr>
      <vt:lpstr>Real data is too complex!</vt:lpstr>
      <vt:lpstr>Training process of 1d example in spatial domain</vt:lpstr>
      <vt:lpstr>Frequency：Flatness、oscillation、outline、details</vt:lpstr>
      <vt:lpstr>Training process of 1d example in Fourier domain</vt:lpstr>
      <vt:lpstr>Training process of 1d example in Fourier domain</vt:lpstr>
      <vt:lpstr>Important problems in this field </vt:lpstr>
      <vt:lpstr>Spatial domain</vt:lpstr>
      <vt:lpstr>2d data</vt:lpstr>
      <vt:lpstr>2d data</vt:lpstr>
      <vt:lpstr>2d data</vt:lpstr>
      <vt:lpstr>Understanding generalization</vt:lpstr>
      <vt:lpstr>Effect of early stopping</vt:lpstr>
      <vt:lpstr>Generalization difference </vt:lpstr>
      <vt:lpstr>Long-standing problems</vt:lpstr>
      <vt:lpstr>PowerPoint 演示文稿</vt:lpstr>
      <vt:lpstr>ReLU and Tanh in Fourier domain</vt:lpstr>
      <vt:lpstr>Activation function</vt:lpstr>
      <vt:lpstr>Activation function in Fourier domain</vt:lpstr>
      <vt:lpstr>Clear Frequency principle</vt:lpstr>
      <vt:lpstr>No Frequency principle</vt:lpstr>
      <vt:lpstr>PowerPoint 演示文稿</vt:lpstr>
      <vt:lpstr>Gradient accelerates the high-freq speed</vt:lpstr>
      <vt:lpstr>Gradient accelerates the high-freq speed</vt:lpstr>
      <vt:lpstr>PowerPoint 演示文稿</vt:lpstr>
      <vt:lpstr>PowerPoint 演示文稿</vt:lpstr>
      <vt:lpstr>Clear Frequency principle, flat interpolation</vt:lpstr>
      <vt:lpstr>no Frequency principle, oscillated interpolation</vt:lpstr>
      <vt:lpstr>PowerPoint 演示文稿</vt:lpstr>
      <vt:lpstr>DNN: one hidden layer net</vt:lpstr>
      <vt:lpstr>DNN: one hidden layer net</vt:lpstr>
      <vt:lpstr>DNN: one hidden layer net</vt:lpstr>
      <vt:lpstr>Difficulty of frequency attracts attention </vt:lpstr>
      <vt:lpstr>Algorithms inspired by F-Principle</vt:lpstr>
      <vt:lpstr>PowerPoint 演示文稿</vt:lpstr>
      <vt:lpstr>Radial scaling in k-space</vt:lpstr>
      <vt:lpstr>MscaleDNN structures</vt:lpstr>
      <vt:lpstr>Two dim case: complex domain</vt:lpstr>
      <vt:lpstr>Sub-space decomposition</vt:lpstr>
      <vt:lpstr>Sub-space decomposition</vt:lpstr>
      <vt:lpstr>Huawei：MindSpore Science for Maxwell equations</vt:lpstr>
      <vt:lpstr>Fourier Features Let Networks</vt:lpstr>
      <vt:lpstr>Exp-centered (ExU) hidden units</vt:lpstr>
      <vt:lpstr>PowerPoint 演示文稿</vt:lpstr>
      <vt:lpstr>Linear approximation for wide NN</vt:lpstr>
      <vt:lpstr>Linear F-Principle dynamics</vt:lpstr>
      <vt:lpstr>Preference induced by LFP dynamics</vt:lpstr>
      <vt:lpstr>PowerPoint 演示文稿</vt:lpstr>
      <vt:lpstr>PowerPoint 演示文稿</vt:lpstr>
      <vt:lpstr>PowerPoint 演示文稿</vt:lpstr>
      <vt:lpstr>Frequency </vt:lpstr>
      <vt:lpstr>Example of high frequency</vt:lpstr>
      <vt:lpstr>Example of high frequency</vt:lpstr>
      <vt:lpstr>F-Principle in high dimension</vt:lpstr>
      <vt:lpstr>Projection approach to examine F-Principle in H-D</vt:lpstr>
      <vt:lpstr>Projection approach to examine F-Principle in H-D</vt:lpstr>
      <vt:lpstr>Filtering approach to examine F-Principle in H-D</vt:lpstr>
      <vt:lpstr>Filtering approach to examine F-Principle in H-D</vt:lpstr>
      <vt:lpstr>More Experiments  -- High dimensional data -- Non-gradient descent training</vt:lpstr>
      <vt:lpstr>Conjugate Gradient algorithm</vt:lpstr>
      <vt:lpstr>Truncated Newton algorithm</vt:lpstr>
      <vt:lpstr>BFGS</vt:lpstr>
      <vt:lpstr>Non-gradient methods</vt:lpstr>
      <vt:lpstr>Monte-Carlo-Like algorithm</vt:lpstr>
      <vt:lpstr>Summary: Frequency Principle</vt:lpstr>
      <vt:lpstr>High-dimensional case</vt:lpstr>
      <vt:lpstr>版式类型</vt:lpstr>
      <vt:lpstr>字体与配色</vt:lpstr>
      <vt:lpstr>Double Descent</vt:lpstr>
      <vt:lpstr>PowerPoint 演示文稿</vt:lpstr>
      <vt:lpstr>Understanding generalization</vt:lpstr>
      <vt:lpstr>Effect of early stopping</vt:lpstr>
      <vt:lpstr>Generalization difference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zhiqin xu</cp:lastModifiedBy>
  <cp:revision>425</cp:revision>
  <cp:lastPrinted>2017-10-17T16:00:00Z</cp:lastPrinted>
  <dcterms:created xsi:type="dcterms:W3CDTF">2017-10-17T16:00:00Z</dcterms:created>
  <dcterms:modified xsi:type="dcterms:W3CDTF">2024-11-27T09:07:30Z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F05C719DE79144439B89ED04A73DA80F_12</vt:lpwstr>
  </property>
  <property fmtid="{D5CDD505-2E9C-101B-9397-08002B2CF9AE}" pid="4" name="KSOProductBuildVer">
    <vt:lpwstr>2052-12.1.0.16250</vt:lpwstr>
  </property>
</Properties>
</file>